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1" r:id="rId2"/>
    <p:sldId id="256" r:id="rId3"/>
    <p:sldId id="267" r:id="rId4"/>
    <p:sldId id="266" r:id="rId5"/>
    <p:sldId id="268"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3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93092-4A49-45DC-AE23-FC8CE1A1793B}" type="datetimeFigureOut">
              <a:rPr lang="en-GB" smtClean="0"/>
              <a:t>18/06/2020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0802C-0622-4C78-9CAC-DFB0FD7B412C}" type="slidenum">
              <a:rPr lang="en-GB" smtClean="0"/>
              <a:t>‹#›</a:t>
            </a:fld>
            <a:endParaRPr lang="en-GB"/>
          </a:p>
        </p:txBody>
      </p:sp>
    </p:spTree>
    <p:extLst>
      <p:ext uri="{BB962C8B-B14F-4D97-AF65-F5344CB8AC3E}">
        <p14:creationId xmlns:p14="http://schemas.microsoft.com/office/powerpoint/2010/main" val="107015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6C95-F49C-448E-9EA1-0983ABFB5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C8D1E0-48F3-42DB-B395-7CE85976B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CC80C9-3ABF-4059-A0FB-B12F6F8C5101}"/>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230D5819-052B-48BF-8B64-396FA2DDC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2C0A6F-5130-45D2-92B4-D9F5EFC4DB93}"/>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351196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8C0C-76D4-446B-8943-95CAE8366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6555A-F525-4B37-A5B5-F09FCE2FC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5ADC1-E08E-42DC-B8F2-BE5202556E7E}"/>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F5FDF832-70C1-4747-A11B-E198EEA29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DDE8C-6FF1-43E3-ABC4-1FEFD58E4EA1}"/>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18016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83B891-93B9-4DDC-AF1A-F8C2C4A0CF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4A6FD2-E473-480E-B30E-617E1F396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05062A-CEE3-49CA-A6BC-CE6375F122F0}"/>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93412218-8FE2-4C91-8D73-F0965B6A3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02E078-4F90-42C7-B87F-BA16ACE14445}"/>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111645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BDB8-2397-4EFF-A28C-ED8C8E42A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DB1401-7B5C-48DF-95C7-9CF112F02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51C1BF-06C8-4E19-88D7-163C782746E9}"/>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883B8ED1-4A08-4B69-8A7A-E91E1FB143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2C20E-F7CE-4C33-BB68-AB0EED764EFC}"/>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350448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C9CF-D255-481A-850F-ABF8389FD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90AA0B-DE7C-4911-843C-E19F2ED2E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85C76-C083-4758-B254-52D0E85B0322}"/>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0FCE87DC-30C3-4AE9-87A7-2CA90E257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CE6A8-8681-4E6C-B786-B7F5253FAE95}"/>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399069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7D1A-B16E-47A9-8B04-5F47C99EBA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D70F55-2714-4B3D-ADBD-75640B103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19DCBF-08D5-4497-9B58-F76BF2AA4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A8620F-FCC6-4D43-A6E3-063788F9978D}"/>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6" name="Footer Placeholder 5">
            <a:extLst>
              <a:ext uri="{FF2B5EF4-FFF2-40B4-BE49-F238E27FC236}">
                <a16:creationId xmlns:a16="http://schemas.microsoft.com/office/drawing/2014/main" id="{F7200A85-0D2E-4422-B1EA-F1369DBB5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7E6F1D-A232-4596-AC5A-F0DA08473245}"/>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93681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DD4B-3A55-4B0C-B103-38A2786440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22C74-FD94-4954-A4B2-5670228A1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BE3EC-494F-4A17-AB1C-CBE6429ED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06B21-9CDB-4963-A718-54016EAD6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8B27-26E8-44CC-A960-444C00CF76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49768D-4766-42E0-A216-131E351AF296}"/>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8" name="Footer Placeholder 7">
            <a:extLst>
              <a:ext uri="{FF2B5EF4-FFF2-40B4-BE49-F238E27FC236}">
                <a16:creationId xmlns:a16="http://schemas.microsoft.com/office/drawing/2014/main" id="{6AC4C09E-36C7-4E11-8CE9-71DF1F286A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DF621E-3595-4585-8DE1-68EA088D35BE}"/>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192664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1B65-328C-4A6D-9B33-A3660D2912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E735E4-25B9-4759-B2A2-BEE473E20151}"/>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4" name="Footer Placeholder 3">
            <a:extLst>
              <a:ext uri="{FF2B5EF4-FFF2-40B4-BE49-F238E27FC236}">
                <a16:creationId xmlns:a16="http://schemas.microsoft.com/office/drawing/2014/main" id="{6D18EF2F-8ECB-42A6-90CE-8D75492E46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7AA193-ADBF-40C5-B135-08F05BF21D5A}"/>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253154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C0073B-E9FA-48A0-936C-92834759D3CA}"/>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3" name="Footer Placeholder 2">
            <a:extLst>
              <a:ext uri="{FF2B5EF4-FFF2-40B4-BE49-F238E27FC236}">
                <a16:creationId xmlns:a16="http://schemas.microsoft.com/office/drawing/2014/main" id="{A5D5302C-5308-4382-B3E0-C0A2727C79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4214AD-B49F-482D-B80C-A01BE7DB30B5}"/>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155582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2885-9599-4738-8841-847E4AB45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AF52A-63D7-4BD7-BB09-36677A503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E582F8-76F3-4463-A533-371C2E8E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B912D-B77F-4B1E-9D54-2BCFE0E8FAFD}"/>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6" name="Footer Placeholder 5">
            <a:extLst>
              <a:ext uri="{FF2B5EF4-FFF2-40B4-BE49-F238E27FC236}">
                <a16:creationId xmlns:a16="http://schemas.microsoft.com/office/drawing/2014/main" id="{788E97DF-B327-4018-B1B6-157FCACBF3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FFC59-549F-4FD2-9B17-0E381ECFAC0B}"/>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356074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DD4C-C202-4E4F-8B02-B289F4B60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CCB9D4-00B6-42E1-AC1F-E3A98D27C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A9311E-358E-4DE1-B8F2-B408DD44E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3F8E5-14FA-467E-A10D-633B849DDC57}"/>
              </a:ext>
            </a:extLst>
          </p:cNvPr>
          <p:cNvSpPr>
            <a:spLocks noGrp="1"/>
          </p:cNvSpPr>
          <p:nvPr>
            <p:ph type="dt" sz="half" idx="10"/>
          </p:nvPr>
        </p:nvSpPr>
        <p:spPr/>
        <p:txBody>
          <a:bodyPr/>
          <a:lstStyle/>
          <a:p>
            <a:fld id="{DD71FBBF-C627-43FA-94CA-9400593B5980}" type="datetimeFigureOut">
              <a:rPr lang="en-GB" smtClean="0"/>
              <a:t>18/06/2020</a:t>
            </a:fld>
            <a:endParaRPr lang="en-GB"/>
          </a:p>
        </p:txBody>
      </p:sp>
      <p:sp>
        <p:nvSpPr>
          <p:cNvPr id="6" name="Footer Placeholder 5">
            <a:extLst>
              <a:ext uri="{FF2B5EF4-FFF2-40B4-BE49-F238E27FC236}">
                <a16:creationId xmlns:a16="http://schemas.microsoft.com/office/drawing/2014/main" id="{057B10F4-476F-4417-BFD0-C16DC37B29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D6DCD-AE61-4F0B-94AF-A757572E74EC}"/>
              </a:ext>
            </a:extLst>
          </p:cNvPr>
          <p:cNvSpPr>
            <a:spLocks noGrp="1"/>
          </p:cNvSpPr>
          <p:nvPr>
            <p:ph type="sldNum" sz="quarter" idx="12"/>
          </p:nvPr>
        </p:nvSpPr>
        <p:spPr/>
        <p:txBody>
          <a:bodyPr/>
          <a:lstStyle/>
          <a:p>
            <a:fld id="{A506F3EB-C85B-4177-B13F-85CB4FB046FA}" type="slidenum">
              <a:rPr lang="en-GB" smtClean="0"/>
              <a:t>‹#›</a:t>
            </a:fld>
            <a:endParaRPr lang="en-GB"/>
          </a:p>
        </p:txBody>
      </p:sp>
    </p:spTree>
    <p:extLst>
      <p:ext uri="{BB962C8B-B14F-4D97-AF65-F5344CB8AC3E}">
        <p14:creationId xmlns:p14="http://schemas.microsoft.com/office/powerpoint/2010/main" val="169233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C2291-CBE8-484B-8159-C118A0078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1F7C4D-A4C3-491D-82B4-4F9E21539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F855A7-EBFC-4028-B10E-18E64503E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1FBBF-C627-43FA-94CA-9400593B5980}" type="datetimeFigureOut">
              <a:rPr lang="en-GB" smtClean="0"/>
              <a:t>18/06/2020</a:t>
            </a:fld>
            <a:endParaRPr lang="en-GB"/>
          </a:p>
        </p:txBody>
      </p:sp>
      <p:sp>
        <p:nvSpPr>
          <p:cNvPr id="5" name="Footer Placeholder 4">
            <a:extLst>
              <a:ext uri="{FF2B5EF4-FFF2-40B4-BE49-F238E27FC236}">
                <a16:creationId xmlns:a16="http://schemas.microsoft.com/office/drawing/2014/main" id="{97A2103A-0019-44CD-95B6-976E8582C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11A439-A926-45A8-A513-749EBE25D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6F3EB-C85B-4177-B13F-85CB4FB046FA}" type="slidenum">
              <a:rPr lang="en-GB" smtClean="0"/>
              <a:t>‹#›</a:t>
            </a:fld>
            <a:endParaRPr lang="en-GB"/>
          </a:p>
        </p:txBody>
      </p:sp>
    </p:spTree>
    <p:extLst>
      <p:ext uri="{BB962C8B-B14F-4D97-AF65-F5344CB8AC3E}">
        <p14:creationId xmlns:p14="http://schemas.microsoft.com/office/powerpoint/2010/main" val="17092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8.sv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slide" Target="slide5.xml"/><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image" Target="../media/image9.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6.xml"/><Relationship Id="rId5" Type="http://schemas.openxmlformats.org/officeDocument/2006/relationships/hyperlink" Target="https://www.hutton.ac.uk/news/intercropping-practice-new-mini-film-launched" TargetMode="External"/><Relationship Id="rId1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hyperlink" Target="https://www.plant-teams.eu/" TargetMode="External"/><Relationship Id="rId9" Type="http://schemas.openxmlformats.org/officeDocument/2006/relationships/slide" Target="slide4.xml"/><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csc.hutton.ac.uk/"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D70E546-9C78-4E40-A311-A691B06603E0}"/>
              </a:ext>
            </a:extLst>
          </p:cNvPr>
          <p:cNvSpPr/>
          <p:nvPr/>
        </p:nvSpPr>
        <p:spPr>
          <a:xfrm>
            <a:off x="7705725" y="2593734"/>
            <a:ext cx="3752850" cy="281161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8FAC14FF-BEB9-4D45-8037-313E26EBA546}"/>
              </a:ext>
            </a:extLst>
          </p:cNvPr>
          <p:cNvSpPr/>
          <p:nvPr/>
        </p:nvSpPr>
        <p:spPr>
          <a:xfrm>
            <a:off x="1343025" y="564743"/>
            <a:ext cx="9505950" cy="778271"/>
          </a:xfrm>
          <a:prstGeom prst="roundRect">
            <a:avLst/>
          </a:prstGeom>
          <a:solidFill>
            <a:srgbClr val="D335C8">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02038C4-1839-4393-9DD5-4429ECD2D88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02252" y="3696084"/>
            <a:ext cx="3200870" cy="778271"/>
          </a:xfrm>
          <a:prstGeom prst="rect">
            <a:avLst/>
          </a:prstGeom>
          <a:solidFill>
            <a:schemeClr val="bg1"/>
          </a:solidFill>
          <a:ln>
            <a:noFill/>
          </a:ln>
          <a:effectLst/>
        </p:spPr>
      </p:pic>
      <p:pic>
        <p:nvPicPr>
          <p:cNvPr id="5" name="Picture 4">
            <a:extLst>
              <a:ext uri="{FF2B5EF4-FFF2-40B4-BE49-F238E27FC236}">
                <a16:creationId xmlns:a16="http://schemas.microsoft.com/office/drawing/2014/main" id="{5C5A4CE5-18B6-4A76-A072-0AE2A56B4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2252" y="5858827"/>
            <a:ext cx="1909914" cy="653304"/>
          </a:xfrm>
          <a:prstGeom prst="rect">
            <a:avLst/>
          </a:prstGeom>
        </p:spPr>
      </p:pic>
      <p:pic>
        <p:nvPicPr>
          <p:cNvPr id="6" name="Picture 5" descr="A close up of a logo&#10;&#10;Description automatically generated">
            <a:extLst>
              <a:ext uri="{FF2B5EF4-FFF2-40B4-BE49-F238E27FC236}">
                <a16:creationId xmlns:a16="http://schemas.microsoft.com/office/drawing/2014/main" id="{615FEE71-B8E2-4D2C-92CD-35A08D8723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2252" y="4965051"/>
            <a:ext cx="3379683" cy="615557"/>
          </a:xfrm>
          <a:prstGeom prst="rect">
            <a:avLst/>
          </a:prstGeom>
        </p:spPr>
      </p:pic>
      <p:pic>
        <p:nvPicPr>
          <p:cNvPr id="8" name="Picture 7" descr="A close up of a logo&#10;&#10;Description automatically generated">
            <a:extLst>
              <a:ext uri="{FF2B5EF4-FFF2-40B4-BE49-F238E27FC236}">
                <a16:creationId xmlns:a16="http://schemas.microsoft.com/office/drawing/2014/main" id="{D8683DA3-20E9-4FE4-9935-FACAFF81AC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9312" y="5758686"/>
            <a:ext cx="2275351" cy="1069141"/>
          </a:xfrm>
          <a:prstGeom prst="rect">
            <a:avLst/>
          </a:prstGeom>
        </p:spPr>
      </p:pic>
      <p:sp>
        <p:nvSpPr>
          <p:cNvPr id="9" name="TextBox 8">
            <a:extLst>
              <a:ext uri="{FF2B5EF4-FFF2-40B4-BE49-F238E27FC236}">
                <a16:creationId xmlns:a16="http://schemas.microsoft.com/office/drawing/2014/main" id="{F8CDF7EA-CE7A-479D-9B03-DA50BD9C121B}"/>
              </a:ext>
            </a:extLst>
          </p:cNvPr>
          <p:cNvSpPr txBox="1"/>
          <p:nvPr/>
        </p:nvSpPr>
        <p:spPr>
          <a:xfrm>
            <a:off x="1343025" y="592736"/>
            <a:ext cx="9505950" cy="707886"/>
          </a:xfrm>
          <a:prstGeom prst="rect">
            <a:avLst/>
          </a:prstGeom>
          <a:noFill/>
        </p:spPr>
        <p:txBody>
          <a:bodyPr wrap="square" rtlCol="0">
            <a:spAutoFit/>
          </a:bodyPr>
          <a:lstStyle/>
          <a:p>
            <a:pPr algn="ctr"/>
            <a:r>
              <a:rPr lang="en-GB" sz="4000" dirty="0" err="1"/>
              <a:t>DIVERSify</a:t>
            </a:r>
            <a:r>
              <a:rPr lang="en-GB" sz="4000" dirty="0"/>
              <a:t> – Wheat-</a:t>
            </a:r>
            <a:r>
              <a:rPr lang="en-GB" sz="4000" dirty="0" err="1"/>
              <a:t>Faba</a:t>
            </a:r>
            <a:r>
              <a:rPr lang="en-GB" sz="4000" dirty="0"/>
              <a:t> Bean intercropping</a:t>
            </a:r>
          </a:p>
        </p:txBody>
      </p:sp>
      <p:pic>
        <p:nvPicPr>
          <p:cNvPr id="7" name="Picture 6">
            <a:extLst>
              <a:ext uri="{FF2B5EF4-FFF2-40B4-BE49-F238E27FC236}">
                <a16:creationId xmlns:a16="http://schemas.microsoft.com/office/drawing/2014/main" id="{F79BE96F-1CC6-4284-9183-BFA638161C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0152" y="3428999"/>
            <a:ext cx="1351166" cy="1252583"/>
          </a:xfrm>
          <a:prstGeom prst="rect">
            <a:avLst/>
          </a:prstGeom>
          <a:ln>
            <a:noFill/>
          </a:ln>
          <a:effectLst>
            <a:softEdge rad="112500"/>
          </a:effectLst>
        </p:spPr>
      </p:pic>
      <p:pic>
        <p:nvPicPr>
          <p:cNvPr id="2" name="Picture 1">
            <a:extLst>
              <a:ext uri="{FF2B5EF4-FFF2-40B4-BE49-F238E27FC236}">
                <a16:creationId xmlns:a16="http://schemas.microsoft.com/office/drawing/2014/main" id="{8534C9AF-BC63-4406-8DD6-3EBAC6584961}"/>
              </a:ext>
            </a:extLst>
          </p:cNvPr>
          <p:cNvPicPr>
            <a:picLocks noChangeAspect="1"/>
          </p:cNvPicPr>
          <p:nvPr/>
        </p:nvPicPr>
        <p:blipFill>
          <a:blip r:embed="rId7"/>
          <a:stretch>
            <a:fillRect/>
          </a:stretch>
        </p:blipFill>
        <p:spPr>
          <a:xfrm>
            <a:off x="1007840" y="4797264"/>
            <a:ext cx="1042506" cy="1225402"/>
          </a:xfrm>
          <a:prstGeom prst="rect">
            <a:avLst/>
          </a:prstGeom>
        </p:spPr>
      </p:pic>
      <p:sp>
        <p:nvSpPr>
          <p:cNvPr id="10" name="Subtitle 2">
            <a:extLst>
              <a:ext uri="{FF2B5EF4-FFF2-40B4-BE49-F238E27FC236}">
                <a16:creationId xmlns:a16="http://schemas.microsoft.com/office/drawing/2014/main" id="{FC753025-4EA0-4900-86B4-68B3113CC019}"/>
              </a:ext>
            </a:extLst>
          </p:cNvPr>
          <p:cNvSpPr txBox="1">
            <a:spLocks/>
          </p:cNvSpPr>
          <p:nvPr/>
        </p:nvSpPr>
        <p:spPr>
          <a:xfrm>
            <a:off x="1346937" y="1418028"/>
            <a:ext cx="5981700" cy="1175706"/>
          </a:xfrm>
          <a:prstGeom prst="rect">
            <a:avLst/>
          </a:prstGeom>
        </p:spPr>
        <p:txBody>
          <a:bodyPr vert="horz" wrap="square" lIns="91440" tIns="45720" rIns="91440" bIns="45720" rtlCol="0" anchor="b" anchorCtr="0">
            <a:spAutoFit/>
          </a:bodyPr>
          <a:lstStyle>
            <a:lvl1pPr marL="0" indent="0" algn="l" defTabSz="457200" rtl="0" eaLnBrk="1" latinLnBrk="0" hangingPunct="1">
              <a:spcBef>
                <a:spcPct val="20000"/>
              </a:spcBef>
              <a:buClr>
                <a:srgbClr val="799934"/>
              </a:buClr>
              <a:buFont typeface="Wingdings" charset="2"/>
              <a:buNone/>
              <a:defRPr sz="2400" b="1" i="0" kern="1200" baseline="0">
                <a:solidFill>
                  <a:srgbClr val="799900"/>
                </a:solidFill>
                <a:latin typeface="+mn-lt"/>
                <a:ea typeface="+mn-ea"/>
                <a:cs typeface="+mn-cs"/>
              </a:defRPr>
            </a:lvl1pPr>
            <a:lvl2pPr marL="457200" indent="0" algn="ctr" defTabSz="457200" rtl="0" eaLnBrk="1" latinLnBrk="0" hangingPunct="1">
              <a:spcBef>
                <a:spcPct val="20000"/>
              </a:spcBef>
              <a:buClr>
                <a:srgbClr val="FF9E15"/>
              </a:buClr>
              <a:buFont typeface="Wingdings" charset="2"/>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00748C"/>
              </a:buClr>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CF009E"/>
              </a:buClr>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853175"/>
              </a:buClr>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dirty="0">
                <a:solidFill>
                  <a:schemeClr val="tx1"/>
                </a:solidFill>
              </a:rPr>
              <a:t>Carolyn Mitchell, Alison Karley,</a:t>
            </a:r>
          </a:p>
          <a:p>
            <a:r>
              <a:rPr lang="en-US" sz="3200" dirty="0">
                <a:solidFill>
                  <a:schemeClr val="tx1"/>
                </a:solidFill>
              </a:rPr>
              <a:t>Adrian Newton and Cathy Hawes</a:t>
            </a:r>
          </a:p>
        </p:txBody>
      </p:sp>
      <p:sp>
        <p:nvSpPr>
          <p:cNvPr id="11" name="TextBox 10">
            <a:extLst>
              <a:ext uri="{FF2B5EF4-FFF2-40B4-BE49-F238E27FC236}">
                <a16:creationId xmlns:a16="http://schemas.microsoft.com/office/drawing/2014/main" id="{18D73E8A-E421-4D9E-ACF3-97400BAC64F2}"/>
              </a:ext>
            </a:extLst>
          </p:cNvPr>
          <p:cNvSpPr txBox="1"/>
          <p:nvPr/>
        </p:nvSpPr>
        <p:spPr>
          <a:xfrm>
            <a:off x="7791450" y="2705100"/>
            <a:ext cx="3667125" cy="2246769"/>
          </a:xfrm>
          <a:prstGeom prst="rect">
            <a:avLst/>
          </a:prstGeom>
          <a:noFill/>
        </p:spPr>
        <p:txBody>
          <a:bodyPr wrap="square" rtlCol="0">
            <a:spAutoFit/>
          </a:bodyPr>
          <a:lstStyle/>
          <a:p>
            <a:r>
              <a:rPr lang="en-GB" sz="2000" b="1" u="sng" dirty="0"/>
              <a:t>Instructions</a:t>
            </a:r>
          </a:p>
          <a:p>
            <a:endParaRPr lang="en-GB" sz="2000" dirty="0"/>
          </a:p>
          <a:p>
            <a:r>
              <a:rPr lang="en-GB" sz="2000" dirty="0"/>
              <a:t>Click on the             to read more information and then click on </a:t>
            </a:r>
            <a:r>
              <a:rPr lang="en-GB" sz="2000" u="sng" dirty="0">
                <a:solidFill>
                  <a:schemeClr val="accent1"/>
                </a:solidFill>
              </a:rPr>
              <a:t>Back</a:t>
            </a:r>
            <a:r>
              <a:rPr lang="en-GB" sz="2000" dirty="0"/>
              <a:t> to return to the main page.</a:t>
            </a:r>
          </a:p>
          <a:p>
            <a:endParaRPr lang="en-GB" sz="2000" dirty="0"/>
          </a:p>
          <a:p>
            <a:r>
              <a:rPr lang="en-GB" sz="2000" dirty="0"/>
              <a:t>                                      </a:t>
            </a:r>
            <a:r>
              <a:rPr lang="en-GB" sz="2000" dirty="0">
                <a:hlinkClick r:id="" action="ppaction://hlinkshowjump?jump=nextslide"/>
              </a:rPr>
              <a:t>Start poster</a:t>
            </a:r>
            <a:endParaRPr lang="en-GB" sz="2000" dirty="0"/>
          </a:p>
        </p:txBody>
      </p:sp>
      <p:pic>
        <p:nvPicPr>
          <p:cNvPr id="12" name="Graphic 11" descr="Badge Question Mark">
            <a:hlinkClick r:id="rId8" action="ppaction://hlinksldjump"/>
            <a:extLst>
              <a:ext uri="{FF2B5EF4-FFF2-40B4-BE49-F238E27FC236}">
                <a16:creationId xmlns:a16="http://schemas.microsoft.com/office/drawing/2014/main" id="{3882F938-7E36-4B6A-912F-AF2A152D074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67237" y="3142962"/>
            <a:ext cx="572075" cy="572075"/>
          </a:xfrm>
          <a:prstGeom prst="rect">
            <a:avLst/>
          </a:prstGeom>
        </p:spPr>
      </p:pic>
    </p:spTree>
    <p:extLst>
      <p:ext uri="{BB962C8B-B14F-4D97-AF65-F5344CB8AC3E}">
        <p14:creationId xmlns:p14="http://schemas.microsoft.com/office/powerpoint/2010/main" val="7124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C302A68-C220-42D7-BB25-715D4BD83BAC}"/>
              </a:ext>
            </a:extLst>
          </p:cNvPr>
          <p:cNvSpPr/>
          <p:nvPr/>
        </p:nvSpPr>
        <p:spPr>
          <a:xfrm>
            <a:off x="1972651" y="21934"/>
            <a:ext cx="8393658"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C6D7975E-DB50-4466-81CD-63CB3ECEE30E}"/>
              </a:ext>
            </a:extLst>
          </p:cNvPr>
          <p:cNvSpPr/>
          <p:nvPr/>
        </p:nvSpPr>
        <p:spPr>
          <a:xfrm>
            <a:off x="86394" y="603713"/>
            <a:ext cx="3374235" cy="201463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4F55F8A6-3893-4F60-8FB8-FFB68D2B73C2}"/>
              </a:ext>
            </a:extLst>
          </p:cNvPr>
          <p:cNvSpPr/>
          <p:nvPr/>
        </p:nvSpPr>
        <p:spPr>
          <a:xfrm>
            <a:off x="81497" y="2731836"/>
            <a:ext cx="7275176" cy="3973764"/>
          </a:xfrm>
          <a:prstGeom prst="roundRect">
            <a:avLst/>
          </a:prstGeom>
          <a:solidFill>
            <a:srgbClr val="D335C8">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99A9329-AC9A-4F1F-89F6-30FC28242862}"/>
              </a:ext>
            </a:extLst>
          </p:cNvPr>
          <p:cNvSpPr/>
          <p:nvPr/>
        </p:nvSpPr>
        <p:spPr>
          <a:xfrm>
            <a:off x="7662761" y="580029"/>
            <a:ext cx="4447741" cy="25774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801A3784-4D61-4127-857D-CBD0C1C9DBD3}"/>
              </a:ext>
            </a:extLst>
          </p:cNvPr>
          <p:cNvSpPr/>
          <p:nvPr/>
        </p:nvSpPr>
        <p:spPr>
          <a:xfrm>
            <a:off x="3528322" y="574057"/>
            <a:ext cx="4066747" cy="20204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ED726BD-1974-4BEF-A788-8CC9D808F6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8924" y="1088486"/>
            <a:ext cx="3162221" cy="1385592"/>
          </a:xfrm>
          <a:prstGeom prst="rect">
            <a:avLst/>
          </a:prstGeom>
        </p:spPr>
      </p:pic>
      <p:pic>
        <p:nvPicPr>
          <p:cNvPr id="5" name="Picture 4">
            <a:extLst>
              <a:ext uri="{FF2B5EF4-FFF2-40B4-BE49-F238E27FC236}">
                <a16:creationId xmlns:a16="http://schemas.microsoft.com/office/drawing/2014/main" id="{C12397D9-765F-4A47-B891-FA2A406CE5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2371" y="1041496"/>
            <a:ext cx="3537712" cy="1991935"/>
          </a:xfrm>
          <a:prstGeom prst="rect">
            <a:avLst/>
          </a:prstGeom>
        </p:spPr>
      </p:pic>
      <p:sp>
        <p:nvSpPr>
          <p:cNvPr id="11" name="TextBox 10">
            <a:extLst>
              <a:ext uri="{FF2B5EF4-FFF2-40B4-BE49-F238E27FC236}">
                <a16:creationId xmlns:a16="http://schemas.microsoft.com/office/drawing/2014/main" id="{ED560DBE-151C-4324-BAA1-47DB21218C0C}"/>
              </a:ext>
            </a:extLst>
          </p:cNvPr>
          <p:cNvSpPr txBox="1"/>
          <p:nvPr/>
        </p:nvSpPr>
        <p:spPr>
          <a:xfrm>
            <a:off x="164852" y="645208"/>
            <a:ext cx="3344462" cy="2031325"/>
          </a:xfrm>
          <a:prstGeom prst="rect">
            <a:avLst/>
          </a:prstGeom>
          <a:noFill/>
        </p:spPr>
        <p:txBody>
          <a:bodyPr wrap="square" rtlCol="0">
            <a:spAutoFit/>
          </a:bodyPr>
          <a:lstStyle/>
          <a:p>
            <a:r>
              <a:rPr lang="en-GB" dirty="0"/>
              <a:t>The</a:t>
            </a:r>
            <a:r>
              <a:rPr lang="en-GB" dirty="0">
                <a:hlinkClick r:id="rId4"/>
              </a:rPr>
              <a:t> </a:t>
            </a:r>
            <a:r>
              <a:rPr lang="en-GB" dirty="0" err="1">
                <a:hlinkClick r:id="rId4"/>
              </a:rPr>
              <a:t>DIVERSify</a:t>
            </a:r>
            <a:r>
              <a:rPr lang="en-GB" dirty="0">
                <a:hlinkClick r:id="rId4"/>
              </a:rPr>
              <a:t> </a:t>
            </a:r>
            <a:r>
              <a:rPr lang="en-GB" dirty="0"/>
              <a:t>project aims to </a:t>
            </a:r>
            <a:r>
              <a:rPr lang="en-GB" b="1" dirty="0"/>
              <a:t>optimise the performance of crop species mixtures </a:t>
            </a:r>
            <a:r>
              <a:rPr lang="en-GB" dirty="0"/>
              <a:t>(or intercrops) to improve yield stability, reduce pest and disease damage, and enhance stress resilience in agricultural systems.</a:t>
            </a:r>
          </a:p>
        </p:txBody>
      </p:sp>
      <p:sp>
        <p:nvSpPr>
          <p:cNvPr id="12" name="TextBox 11">
            <a:extLst>
              <a:ext uri="{FF2B5EF4-FFF2-40B4-BE49-F238E27FC236}">
                <a16:creationId xmlns:a16="http://schemas.microsoft.com/office/drawing/2014/main" id="{4B62B772-C78D-45CB-99F3-BAC3D2EE13CA}"/>
              </a:ext>
            </a:extLst>
          </p:cNvPr>
          <p:cNvSpPr txBox="1"/>
          <p:nvPr/>
        </p:nvSpPr>
        <p:spPr>
          <a:xfrm>
            <a:off x="2052734" y="23633"/>
            <a:ext cx="8315952" cy="461665"/>
          </a:xfrm>
          <a:prstGeom prst="rect">
            <a:avLst/>
          </a:prstGeom>
          <a:noFill/>
        </p:spPr>
        <p:txBody>
          <a:bodyPr wrap="square" rtlCol="0">
            <a:spAutoFit/>
          </a:bodyPr>
          <a:lstStyle/>
          <a:p>
            <a:pPr algn="ctr"/>
            <a:r>
              <a:rPr lang="en-GB" sz="2400" dirty="0" err="1"/>
              <a:t>DIVERSify</a:t>
            </a:r>
            <a:r>
              <a:rPr lang="en-GB" sz="2400" dirty="0"/>
              <a:t>: Wheat-</a:t>
            </a:r>
            <a:r>
              <a:rPr lang="en-GB" sz="2400" dirty="0" err="1"/>
              <a:t>Faba</a:t>
            </a:r>
            <a:r>
              <a:rPr lang="en-GB" sz="2400" dirty="0"/>
              <a:t> Bean intercropping trials (2018 and 2019)</a:t>
            </a:r>
          </a:p>
        </p:txBody>
      </p:sp>
      <p:sp>
        <p:nvSpPr>
          <p:cNvPr id="13" name="TextBox 12">
            <a:extLst>
              <a:ext uri="{FF2B5EF4-FFF2-40B4-BE49-F238E27FC236}">
                <a16:creationId xmlns:a16="http://schemas.microsoft.com/office/drawing/2014/main" id="{A6D0518B-8D4D-4BA4-9361-94EC9C12B30D}"/>
              </a:ext>
            </a:extLst>
          </p:cNvPr>
          <p:cNvSpPr txBox="1"/>
          <p:nvPr/>
        </p:nvSpPr>
        <p:spPr>
          <a:xfrm>
            <a:off x="3670951" y="663851"/>
            <a:ext cx="4424463" cy="369332"/>
          </a:xfrm>
          <a:prstGeom prst="rect">
            <a:avLst/>
          </a:prstGeom>
          <a:noFill/>
        </p:spPr>
        <p:txBody>
          <a:bodyPr wrap="square" rtlCol="0">
            <a:spAutoFit/>
          </a:bodyPr>
          <a:lstStyle/>
          <a:p>
            <a:r>
              <a:rPr lang="en-GB" dirty="0"/>
              <a:t>The Centre for Sustainable Cropping</a:t>
            </a:r>
          </a:p>
        </p:txBody>
      </p:sp>
      <p:sp>
        <p:nvSpPr>
          <p:cNvPr id="14" name="TextBox 13">
            <a:extLst>
              <a:ext uri="{FF2B5EF4-FFF2-40B4-BE49-F238E27FC236}">
                <a16:creationId xmlns:a16="http://schemas.microsoft.com/office/drawing/2014/main" id="{D79AEB1F-18AD-4C96-AAB8-4A42C1AB3FC3}"/>
              </a:ext>
            </a:extLst>
          </p:cNvPr>
          <p:cNvSpPr txBox="1"/>
          <p:nvPr/>
        </p:nvSpPr>
        <p:spPr>
          <a:xfrm>
            <a:off x="7880906" y="659616"/>
            <a:ext cx="3339544" cy="369332"/>
          </a:xfrm>
          <a:prstGeom prst="rect">
            <a:avLst/>
          </a:prstGeom>
          <a:noFill/>
        </p:spPr>
        <p:txBody>
          <a:bodyPr wrap="square" rtlCol="0">
            <a:spAutoFit/>
          </a:bodyPr>
          <a:lstStyle/>
          <a:p>
            <a:r>
              <a:rPr lang="en-GB" dirty="0"/>
              <a:t>Trial layout at the CSC</a:t>
            </a:r>
          </a:p>
        </p:txBody>
      </p:sp>
      <p:sp>
        <p:nvSpPr>
          <p:cNvPr id="15" name="TextBox 14">
            <a:extLst>
              <a:ext uri="{FF2B5EF4-FFF2-40B4-BE49-F238E27FC236}">
                <a16:creationId xmlns:a16="http://schemas.microsoft.com/office/drawing/2014/main" id="{176425BF-A132-435B-A9F5-538F5AC1F9AE}"/>
              </a:ext>
            </a:extLst>
          </p:cNvPr>
          <p:cNvSpPr txBox="1"/>
          <p:nvPr/>
        </p:nvSpPr>
        <p:spPr>
          <a:xfrm>
            <a:off x="371070" y="3000518"/>
            <a:ext cx="1676400" cy="369332"/>
          </a:xfrm>
          <a:prstGeom prst="rect">
            <a:avLst/>
          </a:prstGeom>
          <a:noFill/>
        </p:spPr>
        <p:txBody>
          <a:bodyPr wrap="square" rtlCol="0">
            <a:spAutoFit/>
          </a:bodyPr>
          <a:lstStyle/>
          <a:p>
            <a:r>
              <a:rPr lang="en-GB" dirty="0"/>
              <a:t>Yield benefits</a:t>
            </a:r>
          </a:p>
        </p:txBody>
      </p:sp>
      <p:sp>
        <p:nvSpPr>
          <p:cNvPr id="16" name="TextBox 15">
            <a:extLst>
              <a:ext uri="{FF2B5EF4-FFF2-40B4-BE49-F238E27FC236}">
                <a16:creationId xmlns:a16="http://schemas.microsoft.com/office/drawing/2014/main" id="{B49D7914-FD0C-4BD5-8837-1020EA016035}"/>
              </a:ext>
            </a:extLst>
          </p:cNvPr>
          <p:cNvSpPr txBox="1"/>
          <p:nvPr/>
        </p:nvSpPr>
        <p:spPr>
          <a:xfrm>
            <a:off x="4029733" y="2833343"/>
            <a:ext cx="2074284" cy="369332"/>
          </a:xfrm>
          <a:prstGeom prst="rect">
            <a:avLst/>
          </a:prstGeom>
          <a:noFill/>
        </p:spPr>
        <p:txBody>
          <a:bodyPr wrap="square" rtlCol="0">
            <a:spAutoFit/>
          </a:bodyPr>
          <a:lstStyle/>
          <a:p>
            <a:r>
              <a:rPr lang="en-GB" dirty="0"/>
              <a:t>Agronomic benefits</a:t>
            </a:r>
          </a:p>
        </p:txBody>
      </p:sp>
      <p:sp>
        <p:nvSpPr>
          <p:cNvPr id="17" name="TextBox 16">
            <a:extLst>
              <a:ext uri="{FF2B5EF4-FFF2-40B4-BE49-F238E27FC236}">
                <a16:creationId xmlns:a16="http://schemas.microsoft.com/office/drawing/2014/main" id="{264ACF8B-EE9D-48BF-B7F0-84D5AAF0111B}"/>
              </a:ext>
            </a:extLst>
          </p:cNvPr>
          <p:cNvSpPr txBox="1"/>
          <p:nvPr/>
        </p:nvSpPr>
        <p:spPr>
          <a:xfrm>
            <a:off x="243356" y="5554372"/>
            <a:ext cx="2647950" cy="369332"/>
          </a:xfrm>
          <a:prstGeom prst="rect">
            <a:avLst/>
          </a:prstGeom>
          <a:noFill/>
        </p:spPr>
        <p:txBody>
          <a:bodyPr wrap="square" rtlCol="0">
            <a:spAutoFit/>
          </a:bodyPr>
          <a:lstStyle/>
          <a:p>
            <a:r>
              <a:rPr lang="en-GB" dirty="0"/>
              <a:t>Environmental benefits</a:t>
            </a:r>
          </a:p>
        </p:txBody>
      </p:sp>
      <p:sp>
        <p:nvSpPr>
          <p:cNvPr id="24" name="Rectangle: Rounded Corners 23">
            <a:extLst>
              <a:ext uri="{FF2B5EF4-FFF2-40B4-BE49-F238E27FC236}">
                <a16:creationId xmlns:a16="http://schemas.microsoft.com/office/drawing/2014/main" id="{5154FC4A-8FFF-45AD-84CF-C7AE1C83CDA0}"/>
              </a:ext>
            </a:extLst>
          </p:cNvPr>
          <p:cNvSpPr/>
          <p:nvPr/>
        </p:nvSpPr>
        <p:spPr>
          <a:xfrm>
            <a:off x="7437629" y="3237054"/>
            <a:ext cx="4692347" cy="35046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D168080-0639-4958-AB57-CC9166A5A6D5}"/>
              </a:ext>
            </a:extLst>
          </p:cNvPr>
          <p:cNvSpPr txBox="1"/>
          <p:nvPr/>
        </p:nvSpPr>
        <p:spPr>
          <a:xfrm>
            <a:off x="7529277" y="3325416"/>
            <a:ext cx="4600699" cy="3416320"/>
          </a:xfrm>
          <a:prstGeom prst="rect">
            <a:avLst/>
          </a:prstGeom>
          <a:noFill/>
        </p:spPr>
        <p:txBody>
          <a:bodyPr wrap="square" rtlCol="0">
            <a:spAutoFit/>
          </a:bodyPr>
          <a:lstStyle/>
          <a:p>
            <a:r>
              <a:rPr lang="en-GB" dirty="0"/>
              <a:t>The evidence is building to show that there</a:t>
            </a:r>
          </a:p>
          <a:p>
            <a:r>
              <a:rPr lang="en-GB" dirty="0"/>
              <a:t>are consistent benefits to growing mixtures (intercropping) in low input systems. </a:t>
            </a:r>
          </a:p>
          <a:p>
            <a:endParaRPr lang="en-GB" dirty="0"/>
          </a:p>
          <a:p>
            <a:r>
              <a:rPr lang="en-GB" dirty="0"/>
              <a:t>These include benefits to yield, along with agronomic and environmental benefits.</a:t>
            </a:r>
          </a:p>
          <a:p>
            <a:endParaRPr lang="en-GB" dirty="0"/>
          </a:p>
          <a:p>
            <a:r>
              <a:rPr lang="en-GB" dirty="0"/>
              <a:t>Practical challenges include choosing suitable weed control and crop protection products along with equipment to harvest and separate grains for processing.  </a:t>
            </a:r>
          </a:p>
          <a:p>
            <a:r>
              <a:rPr lang="en-GB" dirty="0"/>
              <a:t>                          </a:t>
            </a:r>
            <a:r>
              <a:rPr lang="en-GB" dirty="0">
                <a:hlinkClick r:id="rId5"/>
              </a:rPr>
              <a:t>Intercropping video</a:t>
            </a:r>
            <a:endParaRPr lang="en-GB" dirty="0"/>
          </a:p>
        </p:txBody>
      </p:sp>
      <p:pic>
        <p:nvPicPr>
          <p:cNvPr id="29" name="Graphic 28" descr="Badge Question Mark">
            <a:hlinkClick r:id="rId6" action="ppaction://hlinksldjump"/>
            <a:extLst>
              <a:ext uri="{FF2B5EF4-FFF2-40B4-BE49-F238E27FC236}">
                <a16:creationId xmlns:a16="http://schemas.microsoft.com/office/drawing/2014/main" id="{AA91BAE6-6541-4EAC-9F70-DA8C57EDF0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43403" y="766983"/>
            <a:ext cx="551666" cy="551666"/>
          </a:xfrm>
          <a:prstGeom prst="rect">
            <a:avLst/>
          </a:prstGeom>
        </p:spPr>
      </p:pic>
      <p:pic>
        <p:nvPicPr>
          <p:cNvPr id="30" name="Graphic 29" descr="Badge Question Mark">
            <a:hlinkClick r:id="rId9" action="ppaction://hlinksldjump"/>
            <a:extLst>
              <a:ext uri="{FF2B5EF4-FFF2-40B4-BE49-F238E27FC236}">
                <a16:creationId xmlns:a16="http://schemas.microsoft.com/office/drawing/2014/main" id="{906837FA-FE1E-4D48-BFE7-F568CB9FAB9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382087" y="577392"/>
            <a:ext cx="551666" cy="551666"/>
          </a:xfrm>
          <a:prstGeom prst="rect">
            <a:avLst/>
          </a:prstGeom>
        </p:spPr>
      </p:pic>
      <p:pic>
        <p:nvPicPr>
          <p:cNvPr id="31" name="Graphic 30" descr="Badge Question Mark">
            <a:hlinkClick r:id="rId10" action="ppaction://hlinksldjump"/>
            <a:extLst>
              <a:ext uri="{FF2B5EF4-FFF2-40B4-BE49-F238E27FC236}">
                <a16:creationId xmlns:a16="http://schemas.microsoft.com/office/drawing/2014/main" id="{3A358D36-CC05-46E7-B140-C1C41EC7978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08210" y="5483566"/>
            <a:ext cx="551666" cy="551666"/>
          </a:xfrm>
          <a:prstGeom prst="rect">
            <a:avLst/>
          </a:prstGeom>
        </p:spPr>
      </p:pic>
      <p:pic>
        <p:nvPicPr>
          <p:cNvPr id="32" name="Graphic 31" descr="Badge Question Mark">
            <a:hlinkClick r:id="rId11" action="ppaction://hlinksldjump"/>
            <a:extLst>
              <a:ext uri="{FF2B5EF4-FFF2-40B4-BE49-F238E27FC236}">
                <a16:creationId xmlns:a16="http://schemas.microsoft.com/office/drawing/2014/main" id="{5F2980AB-8ADF-4C8A-9FCF-9A6753C10C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36145" y="2742176"/>
            <a:ext cx="551666" cy="551666"/>
          </a:xfrm>
          <a:prstGeom prst="rect">
            <a:avLst/>
          </a:prstGeom>
        </p:spPr>
      </p:pic>
      <p:pic>
        <p:nvPicPr>
          <p:cNvPr id="34" name="Picture 33" descr="A large green field with trees in the background&#10;&#10;Description automatically generated">
            <a:extLst>
              <a:ext uri="{FF2B5EF4-FFF2-40B4-BE49-F238E27FC236}">
                <a16:creationId xmlns:a16="http://schemas.microsoft.com/office/drawing/2014/main" id="{7316B947-2013-4430-A003-A54313CE36B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3407" y="3483338"/>
            <a:ext cx="3237634" cy="1821170"/>
          </a:xfrm>
          <a:prstGeom prst="rect">
            <a:avLst/>
          </a:prstGeom>
        </p:spPr>
      </p:pic>
      <p:pic>
        <p:nvPicPr>
          <p:cNvPr id="35" name="Graphic 34" descr="Badge Question Mark">
            <a:hlinkClick r:id="rId13" action="ppaction://hlinksldjump"/>
            <a:extLst>
              <a:ext uri="{FF2B5EF4-FFF2-40B4-BE49-F238E27FC236}">
                <a16:creationId xmlns:a16="http://schemas.microsoft.com/office/drawing/2014/main" id="{EE8FAF1C-6901-4897-BD13-CAC8C79DBE0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90125" y="2923889"/>
            <a:ext cx="551666" cy="551666"/>
          </a:xfrm>
          <a:prstGeom prst="rect">
            <a:avLst/>
          </a:prstGeom>
        </p:spPr>
      </p:pic>
      <p:pic>
        <p:nvPicPr>
          <p:cNvPr id="27" name="Picture 26" descr="A picture containing grass, outdoor, orange, hydrant&#10;&#10;Description automatically generated">
            <a:extLst>
              <a:ext uri="{FF2B5EF4-FFF2-40B4-BE49-F238E27FC236}">
                <a16:creationId xmlns:a16="http://schemas.microsoft.com/office/drawing/2014/main" id="{6591FEF4-2ECB-4D54-B0B9-AF46C3706DB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29733" y="3293842"/>
            <a:ext cx="2687647" cy="2015736"/>
          </a:xfrm>
          <a:prstGeom prst="rect">
            <a:avLst/>
          </a:prstGeom>
        </p:spPr>
      </p:pic>
      <p:pic>
        <p:nvPicPr>
          <p:cNvPr id="3" name="Picture 2">
            <a:extLst>
              <a:ext uri="{FF2B5EF4-FFF2-40B4-BE49-F238E27FC236}">
                <a16:creationId xmlns:a16="http://schemas.microsoft.com/office/drawing/2014/main" id="{14E70A2B-EF84-46B9-97DF-05503C02663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14259" y="5417216"/>
            <a:ext cx="1466675" cy="1190862"/>
          </a:xfrm>
          <a:prstGeom prst="rect">
            <a:avLst/>
          </a:prstGeom>
        </p:spPr>
      </p:pic>
      <p:pic>
        <p:nvPicPr>
          <p:cNvPr id="6" name="Picture 5">
            <a:extLst>
              <a:ext uri="{FF2B5EF4-FFF2-40B4-BE49-F238E27FC236}">
                <a16:creationId xmlns:a16="http://schemas.microsoft.com/office/drawing/2014/main" id="{AC51B5D6-595E-4558-95BB-B79B929BFA1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761890" y="5423066"/>
            <a:ext cx="1430748" cy="1190862"/>
          </a:xfrm>
          <a:prstGeom prst="rect">
            <a:avLst/>
          </a:prstGeom>
        </p:spPr>
      </p:pic>
    </p:spTree>
    <p:extLst>
      <p:ext uri="{BB962C8B-B14F-4D97-AF65-F5344CB8AC3E}">
        <p14:creationId xmlns:p14="http://schemas.microsoft.com/office/powerpoint/2010/main" val="336816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2B900BC-9E15-4915-A2D7-2A27D5E83E85}"/>
              </a:ext>
            </a:extLst>
          </p:cNvPr>
          <p:cNvSpPr/>
          <p:nvPr/>
        </p:nvSpPr>
        <p:spPr>
          <a:xfrm>
            <a:off x="2116758" y="212259"/>
            <a:ext cx="7706692"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8924486-2D73-460E-905D-DE29B67E2DBC}"/>
              </a:ext>
            </a:extLst>
          </p:cNvPr>
          <p:cNvSpPr txBox="1"/>
          <p:nvPr/>
        </p:nvSpPr>
        <p:spPr>
          <a:xfrm>
            <a:off x="2286000" y="233443"/>
            <a:ext cx="7620000" cy="369332"/>
          </a:xfrm>
          <a:prstGeom prst="rect">
            <a:avLst/>
          </a:prstGeom>
          <a:noFill/>
        </p:spPr>
        <p:txBody>
          <a:bodyPr wrap="square" rtlCol="0">
            <a:spAutoFit/>
          </a:bodyPr>
          <a:lstStyle/>
          <a:p>
            <a:r>
              <a:rPr lang="en-GB" b="1" dirty="0"/>
              <a:t>The Centre for Sustainable Cropping, </a:t>
            </a:r>
            <a:r>
              <a:rPr lang="en-GB" b="1" dirty="0" err="1"/>
              <a:t>Balruddery</a:t>
            </a:r>
            <a:r>
              <a:rPr lang="en-GB" b="1" dirty="0"/>
              <a:t> Farm, James Hutton Institute</a:t>
            </a:r>
          </a:p>
        </p:txBody>
      </p:sp>
      <p:sp>
        <p:nvSpPr>
          <p:cNvPr id="3" name="Rectangle 2">
            <a:extLst>
              <a:ext uri="{FF2B5EF4-FFF2-40B4-BE49-F238E27FC236}">
                <a16:creationId xmlns:a16="http://schemas.microsoft.com/office/drawing/2014/main" id="{34AC29F8-994B-463E-8BA2-0E475FC4AEED}"/>
              </a:ext>
            </a:extLst>
          </p:cNvPr>
          <p:cNvSpPr/>
          <p:nvPr/>
        </p:nvSpPr>
        <p:spPr>
          <a:xfrm>
            <a:off x="1114425" y="840190"/>
            <a:ext cx="9429750" cy="923330"/>
          </a:xfrm>
          <a:prstGeom prst="rect">
            <a:avLst/>
          </a:prstGeom>
        </p:spPr>
        <p:txBody>
          <a:bodyPr wrap="square">
            <a:spAutoFit/>
          </a:bodyPr>
          <a:lstStyle/>
          <a:p>
            <a:r>
              <a:rPr lang="en-GB" dirty="0"/>
              <a:t>The Centre for Sustainable Cropping comprises a 42 hectare block of six fields in the south-east of </a:t>
            </a:r>
            <a:r>
              <a:rPr lang="en-GB" dirty="0" err="1"/>
              <a:t>Balruddery</a:t>
            </a:r>
            <a:r>
              <a:rPr lang="en-GB" dirty="0"/>
              <a:t> Farm. The effects of integrated management with fewer inputs and direct drilling versus conventional management are tested using a split-field design over multiple six year rotations.</a:t>
            </a:r>
          </a:p>
        </p:txBody>
      </p:sp>
      <p:sp>
        <p:nvSpPr>
          <p:cNvPr id="4" name="Rectangle 3">
            <a:extLst>
              <a:ext uri="{FF2B5EF4-FFF2-40B4-BE49-F238E27FC236}">
                <a16:creationId xmlns:a16="http://schemas.microsoft.com/office/drawing/2014/main" id="{F04710B9-E39A-4BDC-B3D5-9C8ED1D2F600}"/>
              </a:ext>
            </a:extLst>
          </p:cNvPr>
          <p:cNvSpPr/>
          <p:nvPr/>
        </p:nvSpPr>
        <p:spPr>
          <a:xfrm>
            <a:off x="6257925" y="2529276"/>
            <a:ext cx="5048250" cy="2308324"/>
          </a:xfrm>
          <a:prstGeom prst="rect">
            <a:avLst/>
          </a:prstGeom>
        </p:spPr>
        <p:txBody>
          <a:bodyPr wrap="square">
            <a:spAutoFit/>
          </a:bodyPr>
          <a:lstStyle/>
          <a:p>
            <a:r>
              <a:rPr lang="en-GB" dirty="0"/>
              <a:t>Each field was divided in half and the conventional or integrated cropping treatment was randomly allocated to either half. Each half field is subdivided into 2 main variety blocks with an additional 18 m strip available for plot-scale experiments. Across the whole site there are a total of 360 permanent GPS locations at which key arable systems indicators are surveyed throughout each growing season.</a:t>
            </a:r>
          </a:p>
        </p:txBody>
      </p:sp>
      <p:pic>
        <p:nvPicPr>
          <p:cNvPr id="5" name="Picture 4">
            <a:extLst>
              <a:ext uri="{FF2B5EF4-FFF2-40B4-BE49-F238E27FC236}">
                <a16:creationId xmlns:a16="http://schemas.microsoft.com/office/drawing/2014/main" id="{B4B3A85D-35B1-4F7C-8B2B-A75085B71CEF}"/>
              </a:ext>
            </a:extLst>
          </p:cNvPr>
          <p:cNvPicPr>
            <a:picLocks noChangeAspect="1"/>
          </p:cNvPicPr>
          <p:nvPr/>
        </p:nvPicPr>
        <p:blipFill>
          <a:blip r:embed="rId2"/>
          <a:stretch>
            <a:fillRect/>
          </a:stretch>
        </p:blipFill>
        <p:spPr>
          <a:xfrm>
            <a:off x="783568" y="2278114"/>
            <a:ext cx="4871764" cy="2941051"/>
          </a:xfrm>
          <a:prstGeom prst="rect">
            <a:avLst/>
          </a:prstGeom>
        </p:spPr>
      </p:pic>
      <p:sp>
        <p:nvSpPr>
          <p:cNvPr id="6" name="TextBox 5">
            <a:extLst>
              <a:ext uri="{FF2B5EF4-FFF2-40B4-BE49-F238E27FC236}">
                <a16:creationId xmlns:a16="http://schemas.microsoft.com/office/drawing/2014/main" id="{5BBE9F4D-E1F1-468E-A1A6-983BFBAE49EF}"/>
              </a:ext>
            </a:extLst>
          </p:cNvPr>
          <p:cNvSpPr txBox="1"/>
          <p:nvPr/>
        </p:nvSpPr>
        <p:spPr>
          <a:xfrm>
            <a:off x="6448425" y="5534025"/>
            <a:ext cx="3752850" cy="646331"/>
          </a:xfrm>
          <a:prstGeom prst="rect">
            <a:avLst/>
          </a:prstGeom>
          <a:noFill/>
        </p:spPr>
        <p:txBody>
          <a:bodyPr wrap="square" rtlCol="0">
            <a:spAutoFit/>
          </a:bodyPr>
          <a:lstStyle/>
          <a:p>
            <a:r>
              <a:rPr lang="en-GB" dirty="0"/>
              <a:t>For more information about the CSC go </a:t>
            </a:r>
            <a:r>
              <a:rPr lang="en-GB" dirty="0">
                <a:hlinkClick r:id="rId3"/>
              </a:rPr>
              <a:t>here</a:t>
            </a:r>
            <a:r>
              <a:rPr lang="en-GB" dirty="0"/>
              <a:t>.</a:t>
            </a:r>
          </a:p>
        </p:txBody>
      </p:sp>
      <p:sp>
        <p:nvSpPr>
          <p:cNvPr id="7" name="TextBox 6">
            <a:extLst>
              <a:ext uri="{FF2B5EF4-FFF2-40B4-BE49-F238E27FC236}">
                <a16:creationId xmlns:a16="http://schemas.microsoft.com/office/drawing/2014/main" id="{66015645-4B9F-4FAA-83A8-12B1FA4A934A}"/>
              </a:ext>
            </a:extLst>
          </p:cNvPr>
          <p:cNvSpPr txBox="1"/>
          <p:nvPr/>
        </p:nvSpPr>
        <p:spPr>
          <a:xfrm>
            <a:off x="10429875" y="6315075"/>
            <a:ext cx="1228725" cy="369332"/>
          </a:xfrm>
          <a:prstGeom prst="rect">
            <a:avLst/>
          </a:prstGeom>
          <a:noFill/>
        </p:spPr>
        <p:txBody>
          <a:bodyPr wrap="square" rtlCol="0">
            <a:spAutoFit/>
          </a:bodyPr>
          <a:lstStyle/>
          <a:p>
            <a:r>
              <a:rPr lang="en-GB" dirty="0">
                <a:hlinkClick r:id="rId4" action="ppaction://hlinksldjump"/>
              </a:rPr>
              <a:t>Back</a:t>
            </a:r>
            <a:endParaRPr lang="en-GB" dirty="0"/>
          </a:p>
        </p:txBody>
      </p:sp>
      <p:pic>
        <p:nvPicPr>
          <p:cNvPr id="8" name="Picture 2" descr="C:\Users\CH40690\AppData\Local\Microsoft\Windows\Temporary Internet Files\Content.Outlook\12EK7AX6\csc_logo.png">
            <a:extLst>
              <a:ext uri="{FF2B5EF4-FFF2-40B4-BE49-F238E27FC236}">
                <a16:creationId xmlns:a16="http://schemas.microsoft.com/office/drawing/2014/main" id="{0B80885C-F620-4853-83DC-1BECAE2148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4237" y="252493"/>
            <a:ext cx="838132" cy="9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6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Rounded Corners 153">
            <a:extLst>
              <a:ext uri="{FF2B5EF4-FFF2-40B4-BE49-F238E27FC236}">
                <a16:creationId xmlns:a16="http://schemas.microsoft.com/office/drawing/2014/main" id="{AE505406-F569-4827-B360-B10FC75E0C33}"/>
              </a:ext>
            </a:extLst>
          </p:cNvPr>
          <p:cNvSpPr/>
          <p:nvPr/>
        </p:nvSpPr>
        <p:spPr>
          <a:xfrm>
            <a:off x="2136427" y="243632"/>
            <a:ext cx="7706692"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51AD996-0E49-4F0E-BB44-AC17556C38FE}"/>
              </a:ext>
            </a:extLst>
          </p:cNvPr>
          <p:cNvSpPr>
            <a:spLocks noGrp="1"/>
          </p:cNvSpPr>
          <p:nvPr>
            <p:ph type="title"/>
          </p:nvPr>
        </p:nvSpPr>
        <p:spPr>
          <a:xfrm>
            <a:off x="4035878" y="117614"/>
            <a:ext cx="4120244" cy="729720"/>
          </a:xfrm>
          <a:prstGeom prst="rect">
            <a:avLst/>
          </a:prstGeom>
        </p:spPr>
        <p:txBody>
          <a:bodyPr anchor="ctr">
            <a:normAutofit/>
          </a:bodyPr>
          <a:lstStyle/>
          <a:p>
            <a:pPr>
              <a:lnSpc>
                <a:spcPct val="90000"/>
              </a:lnSpc>
            </a:pPr>
            <a:r>
              <a:rPr lang="en-GB" sz="1800" b="1" dirty="0">
                <a:latin typeface="+mn-lt"/>
              </a:rPr>
              <a:t>Experimental setup in 2018 and 2019</a:t>
            </a:r>
          </a:p>
        </p:txBody>
      </p:sp>
      <p:grpSp>
        <p:nvGrpSpPr>
          <p:cNvPr id="13" name="Group 1">
            <a:extLst>
              <a:ext uri="{FF2B5EF4-FFF2-40B4-BE49-F238E27FC236}">
                <a16:creationId xmlns:a16="http://schemas.microsoft.com/office/drawing/2014/main" id="{7AA203B0-9CB7-4AA7-908E-DD847D2FB72E}"/>
              </a:ext>
            </a:extLst>
          </p:cNvPr>
          <p:cNvGrpSpPr>
            <a:grpSpLocks/>
          </p:cNvGrpSpPr>
          <p:nvPr/>
        </p:nvGrpSpPr>
        <p:grpSpPr bwMode="auto">
          <a:xfrm>
            <a:off x="542230" y="1026068"/>
            <a:ext cx="4877495" cy="2983958"/>
            <a:chOff x="566738" y="1366838"/>
            <a:chExt cx="7261225" cy="4716462"/>
          </a:xfrm>
        </p:grpSpPr>
        <p:grpSp>
          <p:nvGrpSpPr>
            <p:cNvPr id="14" name="Group 337">
              <a:extLst>
                <a:ext uri="{FF2B5EF4-FFF2-40B4-BE49-F238E27FC236}">
                  <a16:creationId xmlns:a16="http://schemas.microsoft.com/office/drawing/2014/main" id="{F47E8AA1-7F91-4BE3-B887-3995C3B5735C}"/>
                </a:ext>
              </a:extLst>
            </p:cNvPr>
            <p:cNvGrpSpPr>
              <a:grpSpLocks/>
            </p:cNvGrpSpPr>
            <p:nvPr/>
          </p:nvGrpSpPr>
          <p:grpSpPr bwMode="auto">
            <a:xfrm>
              <a:off x="566738" y="1366838"/>
              <a:ext cx="7261225" cy="4716462"/>
              <a:chOff x="506" y="823"/>
              <a:chExt cx="4574" cy="2972"/>
            </a:xfrm>
          </p:grpSpPr>
          <p:sp>
            <p:nvSpPr>
              <p:cNvPr id="52" name="Line 331">
                <a:extLst>
                  <a:ext uri="{FF2B5EF4-FFF2-40B4-BE49-F238E27FC236}">
                    <a16:creationId xmlns:a16="http://schemas.microsoft.com/office/drawing/2014/main" id="{7AB1BB14-08D0-4EFC-B33A-829204BE0AC0}"/>
                  </a:ext>
                </a:extLst>
              </p:cNvPr>
              <p:cNvSpPr>
                <a:spLocks noChangeShapeType="1"/>
              </p:cNvSpPr>
              <p:nvPr/>
            </p:nvSpPr>
            <p:spPr bwMode="auto">
              <a:xfrm>
                <a:off x="4271" y="2343"/>
                <a:ext cx="369" cy="11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53" name="Line 1">
                <a:extLst>
                  <a:ext uri="{FF2B5EF4-FFF2-40B4-BE49-F238E27FC236}">
                    <a16:creationId xmlns:a16="http://schemas.microsoft.com/office/drawing/2014/main" id="{BBD21F7D-CC51-4DE4-89CA-0EEE18EBA559}"/>
                  </a:ext>
                </a:extLst>
              </p:cNvPr>
              <p:cNvSpPr>
                <a:spLocks noChangeShapeType="1"/>
              </p:cNvSpPr>
              <p:nvPr/>
            </p:nvSpPr>
            <p:spPr bwMode="auto">
              <a:xfrm>
                <a:off x="1018" y="884"/>
                <a:ext cx="192" cy="1242"/>
              </a:xfrm>
              <a:prstGeom prst="line">
                <a:avLst/>
              </a:prstGeom>
              <a:noFill/>
              <a:ln w="38100">
                <a:solidFill>
                  <a:schemeClr val="tx1"/>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4" name="Line 2">
                <a:extLst>
                  <a:ext uri="{FF2B5EF4-FFF2-40B4-BE49-F238E27FC236}">
                    <a16:creationId xmlns:a16="http://schemas.microsoft.com/office/drawing/2014/main" id="{C31C61D0-E3F4-4EC9-8F23-BBB44D45A065}"/>
                  </a:ext>
                </a:extLst>
              </p:cNvPr>
              <p:cNvSpPr>
                <a:spLocks noChangeShapeType="1"/>
              </p:cNvSpPr>
              <p:nvPr/>
            </p:nvSpPr>
            <p:spPr bwMode="auto">
              <a:xfrm>
                <a:off x="2135" y="884"/>
                <a:ext cx="203" cy="1367"/>
              </a:xfrm>
              <a:prstGeom prst="line">
                <a:avLst/>
              </a:prstGeom>
              <a:noFill/>
              <a:ln w="38100">
                <a:solidFill>
                  <a:srgbClr val="000000"/>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5" name="Line 3">
                <a:extLst>
                  <a:ext uri="{FF2B5EF4-FFF2-40B4-BE49-F238E27FC236}">
                    <a16:creationId xmlns:a16="http://schemas.microsoft.com/office/drawing/2014/main" id="{D10EB9BC-F923-4B57-AC4A-B30CC0B47A04}"/>
                  </a:ext>
                </a:extLst>
              </p:cNvPr>
              <p:cNvSpPr>
                <a:spLocks noChangeShapeType="1"/>
              </p:cNvSpPr>
              <p:nvPr/>
            </p:nvSpPr>
            <p:spPr bwMode="auto">
              <a:xfrm>
                <a:off x="2833" y="1597"/>
                <a:ext cx="1126" cy="1"/>
              </a:xfrm>
              <a:prstGeom prst="line">
                <a:avLst/>
              </a:prstGeom>
              <a:noFill/>
              <a:ln w="38100">
                <a:solidFill>
                  <a:srgbClr val="000000"/>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6" name="Line 4">
                <a:extLst>
                  <a:ext uri="{FF2B5EF4-FFF2-40B4-BE49-F238E27FC236}">
                    <a16:creationId xmlns:a16="http://schemas.microsoft.com/office/drawing/2014/main" id="{F385586E-5133-4A08-8F8D-E096620D25F6}"/>
                  </a:ext>
                </a:extLst>
              </p:cNvPr>
              <p:cNvSpPr>
                <a:spLocks noChangeShapeType="1"/>
              </p:cNvSpPr>
              <p:nvPr/>
            </p:nvSpPr>
            <p:spPr bwMode="auto">
              <a:xfrm>
                <a:off x="1388" y="2165"/>
                <a:ext cx="381" cy="1402"/>
              </a:xfrm>
              <a:prstGeom prst="line">
                <a:avLst/>
              </a:prstGeom>
              <a:noFill/>
              <a:ln w="38100">
                <a:solidFill>
                  <a:srgbClr val="000000"/>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7" name="Line 5">
                <a:extLst>
                  <a:ext uri="{FF2B5EF4-FFF2-40B4-BE49-F238E27FC236}">
                    <a16:creationId xmlns:a16="http://schemas.microsoft.com/office/drawing/2014/main" id="{B63FEF4C-EE96-4A40-84FD-99FCD2679E61}"/>
                  </a:ext>
                </a:extLst>
              </p:cNvPr>
              <p:cNvSpPr>
                <a:spLocks noChangeShapeType="1"/>
              </p:cNvSpPr>
              <p:nvPr/>
            </p:nvSpPr>
            <p:spPr bwMode="auto">
              <a:xfrm>
                <a:off x="2631" y="2336"/>
                <a:ext cx="440" cy="1286"/>
              </a:xfrm>
              <a:prstGeom prst="line">
                <a:avLst/>
              </a:prstGeom>
              <a:noFill/>
              <a:ln w="38100">
                <a:solidFill>
                  <a:srgbClr val="000000"/>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8" name="Line 6">
                <a:extLst>
                  <a:ext uri="{FF2B5EF4-FFF2-40B4-BE49-F238E27FC236}">
                    <a16:creationId xmlns:a16="http://schemas.microsoft.com/office/drawing/2014/main" id="{BC7ACD21-DB61-47A1-842E-A8960948D817}"/>
                  </a:ext>
                </a:extLst>
              </p:cNvPr>
              <p:cNvSpPr>
                <a:spLocks noChangeShapeType="1"/>
              </p:cNvSpPr>
              <p:nvPr/>
            </p:nvSpPr>
            <p:spPr bwMode="auto">
              <a:xfrm>
                <a:off x="3997" y="2330"/>
                <a:ext cx="406" cy="1249"/>
              </a:xfrm>
              <a:prstGeom prst="line">
                <a:avLst/>
              </a:prstGeom>
              <a:noFill/>
              <a:ln w="38100">
                <a:solidFill>
                  <a:srgbClr val="000000"/>
                </a:solidFill>
                <a:prstDash val="sys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59" name="Text Box 7">
                <a:extLst>
                  <a:ext uri="{FF2B5EF4-FFF2-40B4-BE49-F238E27FC236}">
                    <a16:creationId xmlns:a16="http://schemas.microsoft.com/office/drawing/2014/main" id="{653FD40C-59FA-4E33-B50F-5BF5881D0AA2}"/>
                  </a:ext>
                </a:extLst>
              </p:cNvPr>
              <p:cNvSpPr txBox="1">
                <a:spLocks noChangeArrowheads="1"/>
              </p:cNvSpPr>
              <p:nvPr/>
            </p:nvSpPr>
            <p:spPr bwMode="auto">
              <a:xfrm>
                <a:off x="629" y="1058"/>
                <a:ext cx="438"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(S)</a:t>
                </a:r>
              </a:p>
            </p:txBody>
          </p:sp>
          <p:sp>
            <p:nvSpPr>
              <p:cNvPr id="60" name="Text Box 8">
                <a:extLst>
                  <a:ext uri="{FF2B5EF4-FFF2-40B4-BE49-F238E27FC236}">
                    <a16:creationId xmlns:a16="http://schemas.microsoft.com/office/drawing/2014/main" id="{9C70584A-5BB1-4095-A591-70B0D8903399}"/>
                  </a:ext>
                </a:extLst>
              </p:cNvPr>
              <p:cNvSpPr txBox="1">
                <a:spLocks noChangeArrowheads="1"/>
              </p:cNvSpPr>
              <p:nvPr/>
            </p:nvSpPr>
            <p:spPr bwMode="auto">
              <a:xfrm>
                <a:off x="1111" y="1073"/>
                <a:ext cx="45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(C)</a:t>
                </a:r>
              </a:p>
            </p:txBody>
          </p:sp>
          <p:sp>
            <p:nvSpPr>
              <p:cNvPr id="61" name="Text Box 9">
                <a:extLst>
                  <a:ext uri="{FF2B5EF4-FFF2-40B4-BE49-F238E27FC236}">
                    <a16:creationId xmlns:a16="http://schemas.microsoft.com/office/drawing/2014/main" id="{92433C95-8B10-4381-828C-180563CEBB70}"/>
                  </a:ext>
                </a:extLst>
              </p:cNvPr>
              <p:cNvSpPr txBox="1">
                <a:spLocks noChangeArrowheads="1"/>
              </p:cNvSpPr>
              <p:nvPr/>
            </p:nvSpPr>
            <p:spPr bwMode="auto">
              <a:xfrm>
                <a:off x="1644" y="1036"/>
                <a:ext cx="446"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(C)</a:t>
                </a:r>
              </a:p>
            </p:txBody>
          </p:sp>
          <p:sp>
            <p:nvSpPr>
              <p:cNvPr id="62" name="Text Box 10">
                <a:extLst>
                  <a:ext uri="{FF2B5EF4-FFF2-40B4-BE49-F238E27FC236}">
                    <a16:creationId xmlns:a16="http://schemas.microsoft.com/office/drawing/2014/main" id="{C1A0E9F9-BF45-4150-8AE0-A33BB16E780B}"/>
                  </a:ext>
                </a:extLst>
              </p:cNvPr>
              <p:cNvSpPr txBox="1">
                <a:spLocks noChangeArrowheads="1"/>
              </p:cNvSpPr>
              <p:nvPr/>
            </p:nvSpPr>
            <p:spPr bwMode="auto">
              <a:xfrm>
                <a:off x="2245" y="1036"/>
                <a:ext cx="446"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(S)</a:t>
                </a:r>
              </a:p>
            </p:txBody>
          </p:sp>
          <p:sp>
            <p:nvSpPr>
              <p:cNvPr id="63" name="Text Box 11">
                <a:extLst>
                  <a:ext uri="{FF2B5EF4-FFF2-40B4-BE49-F238E27FC236}">
                    <a16:creationId xmlns:a16="http://schemas.microsoft.com/office/drawing/2014/main" id="{D5FBC484-3B57-4FDA-97DD-0E7CC7C7D0BE}"/>
                  </a:ext>
                </a:extLst>
              </p:cNvPr>
              <p:cNvSpPr txBox="1">
                <a:spLocks noChangeArrowheads="1"/>
              </p:cNvSpPr>
              <p:nvPr/>
            </p:nvSpPr>
            <p:spPr bwMode="auto">
              <a:xfrm>
                <a:off x="3141" y="1104"/>
                <a:ext cx="438"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(S)</a:t>
                </a:r>
              </a:p>
            </p:txBody>
          </p:sp>
          <p:sp>
            <p:nvSpPr>
              <p:cNvPr id="64" name="Text Box 12">
                <a:extLst>
                  <a:ext uri="{FF2B5EF4-FFF2-40B4-BE49-F238E27FC236}">
                    <a16:creationId xmlns:a16="http://schemas.microsoft.com/office/drawing/2014/main" id="{7C529558-5956-4975-9139-51DCA6085798}"/>
                  </a:ext>
                </a:extLst>
              </p:cNvPr>
              <p:cNvSpPr txBox="1">
                <a:spLocks noChangeArrowheads="1"/>
              </p:cNvSpPr>
              <p:nvPr/>
            </p:nvSpPr>
            <p:spPr bwMode="auto">
              <a:xfrm>
                <a:off x="3498" y="1811"/>
                <a:ext cx="45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(C)</a:t>
                </a:r>
              </a:p>
            </p:txBody>
          </p:sp>
          <p:sp>
            <p:nvSpPr>
              <p:cNvPr id="65" name="Text Box 13">
                <a:extLst>
                  <a:ext uri="{FF2B5EF4-FFF2-40B4-BE49-F238E27FC236}">
                    <a16:creationId xmlns:a16="http://schemas.microsoft.com/office/drawing/2014/main" id="{6B544924-B92A-41BE-8567-2CE09B31D01F}"/>
                  </a:ext>
                </a:extLst>
              </p:cNvPr>
              <p:cNvSpPr txBox="1">
                <a:spLocks noChangeArrowheads="1"/>
              </p:cNvSpPr>
              <p:nvPr/>
            </p:nvSpPr>
            <p:spPr bwMode="auto">
              <a:xfrm>
                <a:off x="1511" y="2347"/>
                <a:ext cx="45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(C)</a:t>
                </a:r>
              </a:p>
            </p:txBody>
          </p:sp>
          <p:sp>
            <p:nvSpPr>
              <p:cNvPr id="66" name="Text Box 14">
                <a:extLst>
                  <a:ext uri="{FF2B5EF4-FFF2-40B4-BE49-F238E27FC236}">
                    <a16:creationId xmlns:a16="http://schemas.microsoft.com/office/drawing/2014/main" id="{C1091D3A-605F-451A-86CB-1F0EC2D5743A}"/>
                  </a:ext>
                </a:extLst>
              </p:cNvPr>
              <p:cNvSpPr txBox="1">
                <a:spLocks noChangeArrowheads="1"/>
              </p:cNvSpPr>
              <p:nvPr/>
            </p:nvSpPr>
            <p:spPr bwMode="auto">
              <a:xfrm>
                <a:off x="907" y="2347"/>
                <a:ext cx="438"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(S)</a:t>
                </a:r>
              </a:p>
            </p:txBody>
          </p:sp>
          <p:sp>
            <p:nvSpPr>
              <p:cNvPr id="67" name="Text Box 15">
                <a:extLst>
                  <a:ext uri="{FF2B5EF4-FFF2-40B4-BE49-F238E27FC236}">
                    <a16:creationId xmlns:a16="http://schemas.microsoft.com/office/drawing/2014/main" id="{F0FA4372-B898-4608-89BC-A63C0E1A5FBE}"/>
                  </a:ext>
                </a:extLst>
              </p:cNvPr>
              <p:cNvSpPr txBox="1">
                <a:spLocks noChangeArrowheads="1"/>
              </p:cNvSpPr>
              <p:nvPr/>
            </p:nvSpPr>
            <p:spPr bwMode="auto">
              <a:xfrm>
                <a:off x="2791" y="2483"/>
                <a:ext cx="45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(C)</a:t>
                </a:r>
              </a:p>
            </p:txBody>
          </p:sp>
          <p:sp>
            <p:nvSpPr>
              <p:cNvPr id="68" name="Text Box 16">
                <a:extLst>
                  <a:ext uri="{FF2B5EF4-FFF2-40B4-BE49-F238E27FC236}">
                    <a16:creationId xmlns:a16="http://schemas.microsoft.com/office/drawing/2014/main" id="{61D917C5-DA12-4B5F-BD7C-E9CB7CA1E00A}"/>
                  </a:ext>
                </a:extLst>
              </p:cNvPr>
              <p:cNvSpPr txBox="1">
                <a:spLocks noChangeArrowheads="1"/>
              </p:cNvSpPr>
              <p:nvPr/>
            </p:nvSpPr>
            <p:spPr bwMode="auto">
              <a:xfrm>
                <a:off x="2198" y="2459"/>
                <a:ext cx="438"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(S)</a:t>
                </a:r>
              </a:p>
            </p:txBody>
          </p:sp>
          <p:sp>
            <p:nvSpPr>
              <p:cNvPr id="69" name="Text Box 17">
                <a:extLst>
                  <a:ext uri="{FF2B5EF4-FFF2-40B4-BE49-F238E27FC236}">
                    <a16:creationId xmlns:a16="http://schemas.microsoft.com/office/drawing/2014/main" id="{6E88FEE1-53BE-4675-B87C-86B6C67C8880}"/>
                  </a:ext>
                </a:extLst>
              </p:cNvPr>
              <p:cNvSpPr txBox="1">
                <a:spLocks noChangeArrowheads="1"/>
              </p:cNvSpPr>
              <p:nvPr/>
            </p:nvSpPr>
            <p:spPr bwMode="auto">
              <a:xfrm>
                <a:off x="3551" y="2567"/>
                <a:ext cx="446"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A (C)</a:t>
                </a:r>
              </a:p>
            </p:txBody>
          </p:sp>
          <p:sp>
            <p:nvSpPr>
              <p:cNvPr id="70" name="Text Box 18">
                <a:extLst>
                  <a:ext uri="{FF2B5EF4-FFF2-40B4-BE49-F238E27FC236}">
                    <a16:creationId xmlns:a16="http://schemas.microsoft.com/office/drawing/2014/main" id="{269256C3-17FB-4D72-B4E7-9DCF852E6CB1}"/>
                  </a:ext>
                </a:extLst>
              </p:cNvPr>
              <p:cNvSpPr txBox="1">
                <a:spLocks noChangeArrowheads="1"/>
              </p:cNvSpPr>
              <p:nvPr/>
            </p:nvSpPr>
            <p:spPr bwMode="auto">
              <a:xfrm>
                <a:off x="4169" y="2544"/>
                <a:ext cx="446"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2456" rIns="81646" bIns="42456">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nSpc>
                    <a:spcPct val="100000"/>
                  </a:lnSpc>
                  <a:spcAft>
                    <a:spcPct val="0"/>
                  </a:spcAft>
                  <a:buSzPct val="100000"/>
                  <a:buFont typeface="Arial" panose="020B0604020202020204" pitchFamily="34" charset="0"/>
                  <a:buNone/>
                </a:pPr>
                <a:r>
                  <a:rPr lang="en-GB" altLang="en-US" sz="1633"/>
                  <a:t>B (S)</a:t>
                </a:r>
              </a:p>
            </p:txBody>
          </p:sp>
          <p:sp>
            <p:nvSpPr>
              <p:cNvPr id="71" name="Line 19">
                <a:extLst>
                  <a:ext uri="{FF2B5EF4-FFF2-40B4-BE49-F238E27FC236}">
                    <a16:creationId xmlns:a16="http://schemas.microsoft.com/office/drawing/2014/main" id="{BD014239-BD61-4F3D-871D-EA174866FDED}"/>
                  </a:ext>
                </a:extLst>
              </p:cNvPr>
              <p:cNvSpPr>
                <a:spLocks noChangeShapeType="1"/>
              </p:cNvSpPr>
              <p:nvPr/>
            </p:nvSpPr>
            <p:spPr bwMode="auto">
              <a:xfrm>
                <a:off x="506" y="935"/>
                <a:ext cx="219" cy="1180"/>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2" name="Line 20">
                <a:extLst>
                  <a:ext uri="{FF2B5EF4-FFF2-40B4-BE49-F238E27FC236}">
                    <a16:creationId xmlns:a16="http://schemas.microsoft.com/office/drawing/2014/main" id="{7AC83D32-AE15-4619-A557-26685FA40FBE}"/>
                  </a:ext>
                </a:extLst>
              </p:cNvPr>
              <p:cNvSpPr>
                <a:spLocks noChangeShapeType="1"/>
              </p:cNvSpPr>
              <p:nvPr/>
            </p:nvSpPr>
            <p:spPr bwMode="auto">
              <a:xfrm>
                <a:off x="739" y="2105"/>
                <a:ext cx="2562" cy="268"/>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3" name="Line 21">
                <a:extLst>
                  <a:ext uri="{FF2B5EF4-FFF2-40B4-BE49-F238E27FC236}">
                    <a16:creationId xmlns:a16="http://schemas.microsoft.com/office/drawing/2014/main" id="{53629C04-FAEA-4437-9748-060C8992BA6F}"/>
                  </a:ext>
                </a:extLst>
              </p:cNvPr>
              <p:cNvSpPr>
                <a:spLocks noChangeShapeType="1"/>
              </p:cNvSpPr>
              <p:nvPr/>
            </p:nvSpPr>
            <p:spPr bwMode="auto">
              <a:xfrm flipV="1">
                <a:off x="3307" y="2304"/>
                <a:ext cx="1259" cy="74"/>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4" name="Line 22">
                <a:extLst>
                  <a:ext uri="{FF2B5EF4-FFF2-40B4-BE49-F238E27FC236}">
                    <a16:creationId xmlns:a16="http://schemas.microsoft.com/office/drawing/2014/main" id="{C3C0575A-370D-444F-876F-706EC8567E0A}"/>
                  </a:ext>
                </a:extLst>
              </p:cNvPr>
              <p:cNvSpPr>
                <a:spLocks noChangeShapeType="1"/>
              </p:cNvSpPr>
              <p:nvPr/>
            </p:nvSpPr>
            <p:spPr bwMode="auto">
              <a:xfrm flipV="1">
                <a:off x="511" y="823"/>
                <a:ext cx="108" cy="119"/>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5" name="Line 23">
                <a:extLst>
                  <a:ext uri="{FF2B5EF4-FFF2-40B4-BE49-F238E27FC236}">
                    <a16:creationId xmlns:a16="http://schemas.microsoft.com/office/drawing/2014/main" id="{BD800705-9492-46D1-ADAC-AC05AB73DCB2}"/>
                  </a:ext>
                </a:extLst>
              </p:cNvPr>
              <p:cNvSpPr>
                <a:spLocks noChangeShapeType="1"/>
              </p:cNvSpPr>
              <p:nvPr/>
            </p:nvSpPr>
            <p:spPr bwMode="auto">
              <a:xfrm>
                <a:off x="599" y="833"/>
                <a:ext cx="941" cy="48"/>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6" name="Line 24">
                <a:extLst>
                  <a:ext uri="{FF2B5EF4-FFF2-40B4-BE49-F238E27FC236}">
                    <a16:creationId xmlns:a16="http://schemas.microsoft.com/office/drawing/2014/main" id="{C34CBC59-5DB8-4417-89D1-6B76DD577D2E}"/>
                  </a:ext>
                </a:extLst>
              </p:cNvPr>
              <p:cNvSpPr>
                <a:spLocks noChangeShapeType="1"/>
              </p:cNvSpPr>
              <p:nvPr/>
            </p:nvSpPr>
            <p:spPr bwMode="auto">
              <a:xfrm flipV="1">
                <a:off x="1545" y="857"/>
                <a:ext cx="30" cy="29"/>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7" name="Line 25">
                <a:extLst>
                  <a:ext uri="{FF2B5EF4-FFF2-40B4-BE49-F238E27FC236}">
                    <a16:creationId xmlns:a16="http://schemas.microsoft.com/office/drawing/2014/main" id="{3223FF68-0543-4C0F-8580-A643DF5FCB4F}"/>
                  </a:ext>
                </a:extLst>
              </p:cNvPr>
              <p:cNvSpPr>
                <a:spLocks noChangeShapeType="1"/>
              </p:cNvSpPr>
              <p:nvPr/>
            </p:nvSpPr>
            <p:spPr bwMode="auto">
              <a:xfrm>
                <a:off x="1557" y="859"/>
                <a:ext cx="1915" cy="67"/>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8" name="Line 26">
                <a:extLst>
                  <a:ext uri="{FF2B5EF4-FFF2-40B4-BE49-F238E27FC236}">
                    <a16:creationId xmlns:a16="http://schemas.microsoft.com/office/drawing/2014/main" id="{34168E22-5085-49FF-B453-87278C3B6562}"/>
                  </a:ext>
                </a:extLst>
              </p:cNvPr>
              <p:cNvSpPr>
                <a:spLocks noChangeShapeType="1"/>
              </p:cNvSpPr>
              <p:nvPr/>
            </p:nvSpPr>
            <p:spPr bwMode="auto">
              <a:xfrm>
                <a:off x="739" y="2105"/>
                <a:ext cx="91" cy="598"/>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79" name="Line 27">
                <a:extLst>
                  <a:ext uri="{FF2B5EF4-FFF2-40B4-BE49-F238E27FC236}">
                    <a16:creationId xmlns:a16="http://schemas.microsoft.com/office/drawing/2014/main" id="{E430BE90-81FD-4D3B-8007-ACEEC80B0B30}"/>
                  </a:ext>
                </a:extLst>
              </p:cNvPr>
              <p:cNvSpPr>
                <a:spLocks noChangeShapeType="1"/>
              </p:cNvSpPr>
              <p:nvPr/>
            </p:nvSpPr>
            <p:spPr bwMode="auto">
              <a:xfrm>
                <a:off x="830" y="2697"/>
                <a:ext cx="30" cy="427"/>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0" name="Line 28">
                <a:extLst>
                  <a:ext uri="{FF2B5EF4-FFF2-40B4-BE49-F238E27FC236}">
                    <a16:creationId xmlns:a16="http://schemas.microsoft.com/office/drawing/2014/main" id="{B3FB0D9C-8005-456C-B54A-784845E86684}"/>
                  </a:ext>
                </a:extLst>
              </p:cNvPr>
              <p:cNvSpPr>
                <a:spLocks noChangeShapeType="1"/>
              </p:cNvSpPr>
              <p:nvPr/>
            </p:nvSpPr>
            <p:spPr bwMode="auto">
              <a:xfrm flipV="1">
                <a:off x="860" y="3087"/>
                <a:ext cx="242" cy="29"/>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1" name="Line 29">
                <a:extLst>
                  <a:ext uri="{FF2B5EF4-FFF2-40B4-BE49-F238E27FC236}">
                    <a16:creationId xmlns:a16="http://schemas.microsoft.com/office/drawing/2014/main" id="{009D3350-0286-4E1F-A80E-7D1B8055E5CB}"/>
                  </a:ext>
                </a:extLst>
              </p:cNvPr>
              <p:cNvSpPr>
                <a:spLocks noChangeShapeType="1"/>
              </p:cNvSpPr>
              <p:nvPr/>
            </p:nvSpPr>
            <p:spPr bwMode="auto">
              <a:xfrm>
                <a:off x="1108" y="3092"/>
                <a:ext cx="165" cy="368"/>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2" name="Line 30">
                <a:extLst>
                  <a:ext uri="{FF2B5EF4-FFF2-40B4-BE49-F238E27FC236}">
                    <a16:creationId xmlns:a16="http://schemas.microsoft.com/office/drawing/2014/main" id="{D444AACD-1493-4F57-B7CB-24AAEF09F677}"/>
                  </a:ext>
                </a:extLst>
              </p:cNvPr>
              <p:cNvSpPr>
                <a:spLocks noChangeShapeType="1"/>
              </p:cNvSpPr>
              <p:nvPr/>
            </p:nvSpPr>
            <p:spPr bwMode="auto">
              <a:xfrm>
                <a:off x="1273" y="3460"/>
                <a:ext cx="261" cy="123"/>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3" name="Line 31">
                <a:extLst>
                  <a:ext uri="{FF2B5EF4-FFF2-40B4-BE49-F238E27FC236}">
                    <a16:creationId xmlns:a16="http://schemas.microsoft.com/office/drawing/2014/main" id="{A25B6F16-4DF5-4C9A-9499-00BD61E87E10}"/>
                  </a:ext>
                </a:extLst>
              </p:cNvPr>
              <p:cNvSpPr>
                <a:spLocks noChangeShapeType="1"/>
              </p:cNvSpPr>
              <p:nvPr/>
            </p:nvSpPr>
            <p:spPr bwMode="auto">
              <a:xfrm flipV="1">
                <a:off x="1540" y="3558"/>
                <a:ext cx="195" cy="30"/>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4" name="Line 32">
                <a:extLst>
                  <a:ext uri="{FF2B5EF4-FFF2-40B4-BE49-F238E27FC236}">
                    <a16:creationId xmlns:a16="http://schemas.microsoft.com/office/drawing/2014/main" id="{839462A3-C306-4BF0-B872-2032F41F2406}"/>
                  </a:ext>
                </a:extLst>
              </p:cNvPr>
              <p:cNvSpPr>
                <a:spLocks noChangeShapeType="1"/>
              </p:cNvSpPr>
              <p:nvPr/>
            </p:nvSpPr>
            <p:spPr bwMode="auto">
              <a:xfrm>
                <a:off x="1740" y="3570"/>
                <a:ext cx="1176" cy="213"/>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5" name="Line 33">
                <a:extLst>
                  <a:ext uri="{FF2B5EF4-FFF2-40B4-BE49-F238E27FC236}">
                    <a16:creationId xmlns:a16="http://schemas.microsoft.com/office/drawing/2014/main" id="{BB258ED6-2282-458A-9FDD-28D2DAB91E68}"/>
                  </a:ext>
                </a:extLst>
              </p:cNvPr>
              <p:cNvSpPr>
                <a:spLocks noChangeShapeType="1"/>
              </p:cNvSpPr>
              <p:nvPr/>
            </p:nvSpPr>
            <p:spPr bwMode="auto">
              <a:xfrm flipV="1">
                <a:off x="2904" y="3630"/>
                <a:ext cx="142" cy="165"/>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6" name="Line 34">
                <a:extLst>
                  <a:ext uri="{FF2B5EF4-FFF2-40B4-BE49-F238E27FC236}">
                    <a16:creationId xmlns:a16="http://schemas.microsoft.com/office/drawing/2014/main" id="{CA86B728-F49C-467B-A5F4-6FDFE4F829D7}"/>
                  </a:ext>
                </a:extLst>
              </p:cNvPr>
              <p:cNvSpPr>
                <a:spLocks noChangeShapeType="1"/>
              </p:cNvSpPr>
              <p:nvPr/>
            </p:nvSpPr>
            <p:spPr bwMode="auto">
              <a:xfrm>
                <a:off x="3041" y="3641"/>
                <a:ext cx="673" cy="26"/>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7" name="Line 35">
                <a:extLst>
                  <a:ext uri="{FF2B5EF4-FFF2-40B4-BE49-F238E27FC236}">
                    <a16:creationId xmlns:a16="http://schemas.microsoft.com/office/drawing/2014/main" id="{738CF170-9EF9-4ED3-8284-04E1296F22BC}"/>
                  </a:ext>
                </a:extLst>
              </p:cNvPr>
              <p:cNvSpPr>
                <a:spLocks noChangeShapeType="1"/>
              </p:cNvSpPr>
              <p:nvPr/>
            </p:nvSpPr>
            <p:spPr bwMode="auto">
              <a:xfrm flipV="1">
                <a:off x="3709" y="3624"/>
                <a:ext cx="348" cy="48"/>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8" name="Line 36">
                <a:extLst>
                  <a:ext uri="{FF2B5EF4-FFF2-40B4-BE49-F238E27FC236}">
                    <a16:creationId xmlns:a16="http://schemas.microsoft.com/office/drawing/2014/main" id="{853AF3C0-CE36-4CF3-AFD9-388BEE77AB7B}"/>
                  </a:ext>
                </a:extLst>
              </p:cNvPr>
              <p:cNvSpPr>
                <a:spLocks noChangeShapeType="1"/>
              </p:cNvSpPr>
              <p:nvPr/>
            </p:nvSpPr>
            <p:spPr bwMode="auto">
              <a:xfrm flipV="1">
                <a:off x="4063" y="3417"/>
                <a:ext cx="1010" cy="216"/>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89" name="Line 37">
                <a:extLst>
                  <a:ext uri="{FF2B5EF4-FFF2-40B4-BE49-F238E27FC236}">
                    <a16:creationId xmlns:a16="http://schemas.microsoft.com/office/drawing/2014/main" id="{E2AEDE91-98DD-414D-B637-95A96B18DE26}"/>
                  </a:ext>
                </a:extLst>
              </p:cNvPr>
              <p:cNvSpPr>
                <a:spLocks noChangeShapeType="1"/>
              </p:cNvSpPr>
              <p:nvPr/>
            </p:nvSpPr>
            <p:spPr bwMode="auto">
              <a:xfrm flipH="1" flipV="1">
                <a:off x="4559" y="2306"/>
                <a:ext cx="518" cy="1129"/>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0" name="Line 38">
                <a:extLst>
                  <a:ext uri="{FF2B5EF4-FFF2-40B4-BE49-F238E27FC236}">
                    <a16:creationId xmlns:a16="http://schemas.microsoft.com/office/drawing/2014/main" id="{7BD91C75-3F00-4CB0-B4CC-41A27704125E}"/>
                  </a:ext>
                </a:extLst>
              </p:cNvPr>
              <p:cNvSpPr>
                <a:spLocks noChangeShapeType="1"/>
              </p:cNvSpPr>
              <p:nvPr/>
            </p:nvSpPr>
            <p:spPr bwMode="auto">
              <a:xfrm>
                <a:off x="3298" y="2360"/>
                <a:ext cx="415" cy="1313"/>
              </a:xfrm>
              <a:prstGeom prst="line">
                <a:avLst/>
              </a:prstGeom>
              <a:noFill/>
              <a:ln w="25273">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1" name="Line 39">
                <a:extLst>
                  <a:ext uri="{FF2B5EF4-FFF2-40B4-BE49-F238E27FC236}">
                    <a16:creationId xmlns:a16="http://schemas.microsoft.com/office/drawing/2014/main" id="{5AADA664-68C4-4BB7-9D2E-CBD6070B3569}"/>
                  </a:ext>
                </a:extLst>
              </p:cNvPr>
              <p:cNvSpPr>
                <a:spLocks noChangeShapeType="1"/>
              </p:cNvSpPr>
              <p:nvPr/>
            </p:nvSpPr>
            <p:spPr bwMode="auto">
              <a:xfrm>
                <a:off x="2001" y="2239"/>
                <a:ext cx="514" cy="1480"/>
              </a:xfrm>
              <a:prstGeom prst="line">
                <a:avLst/>
              </a:prstGeom>
              <a:noFill/>
              <a:ln w="25273">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2" name="Line 40">
                <a:extLst>
                  <a:ext uri="{FF2B5EF4-FFF2-40B4-BE49-F238E27FC236}">
                    <a16:creationId xmlns:a16="http://schemas.microsoft.com/office/drawing/2014/main" id="{AD8A688A-2CFD-4FF9-B759-F24E16033817}"/>
                  </a:ext>
                </a:extLst>
              </p:cNvPr>
              <p:cNvSpPr>
                <a:spLocks noChangeShapeType="1"/>
              </p:cNvSpPr>
              <p:nvPr/>
            </p:nvSpPr>
            <p:spPr bwMode="auto">
              <a:xfrm>
                <a:off x="2733" y="893"/>
                <a:ext cx="218" cy="1442"/>
              </a:xfrm>
              <a:prstGeom prst="line">
                <a:avLst/>
              </a:prstGeom>
              <a:noFill/>
              <a:ln w="25273">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3" name="Line 41">
                <a:extLst>
                  <a:ext uri="{FF2B5EF4-FFF2-40B4-BE49-F238E27FC236}">
                    <a16:creationId xmlns:a16="http://schemas.microsoft.com/office/drawing/2014/main" id="{F2A0E4D3-6B27-4645-9ABD-2820692F179A}"/>
                  </a:ext>
                </a:extLst>
              </p:cNvPr>
              <p:cNvSpPr>
                <a:spLocks noChangeShapeType="1"/>
              </p:cNvSpPr>
              <p:nvPr/>
            </p:nvSpPr>
            <p:spPr bwMode="auto">
              <a:xfrm>
                <a:off x="1540" y="881"/>
                <a:ext cx="200" cy="1325"/>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4" name="Line 42">
                <a:extLst>
                  <a:ext uri="{FF2B5EF4-FFF2-40B4-BE49-F238E27FC236}">
                    <a16:creationId xmlns:a16="http://schemas.microsoft.com/office/drawing/2014/main" id="{3C1FE843-AF55-4054-A76A-E35EA0491DCC}"/>
                  </a:ext>
                </a:extLst>
              </p:cNvPr>
              <p:cNvSpPr>
                <a:spLocks noChangeShapeType="1"/>
              </p:cNvSpPr>
              <p:nvPr/>
            </p:nvSpPr>
            <p:spPr bwMode="auto">
              <a:xfrm>
                <a:off x="3969" y="1598"/>
                <a:ext cx="189" cy="744"/>
              </a:xfrm>
              <a:prstGeom prst="line">
                <a:avLst/>
              </a:prstGeom>
              <a:noFill/>
              <a:ln w="25273">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95" name="Freeform 43">
                <a:extLst>
                  <a:ext uri="{FF2B5EF4-FFF2-40B4-BE49-F238E27FC236}">
                    <a16:creationId xmlns:a16="http://schemas.microsoft.com/office/drawing/2014/main" id="{2E413038-0002-4435-9D16-F51259F019A7}"/>
                  </a:ext>
                </a:extLst>
              </p:cNvPr>
              <p:cNvSpPr>
                <a:spLocks noChangeArrowheads="1"/>
              </p:cNvSpPr>
              <p:nvPr/>
            </p:nvSpPr>
            <p:spPr bwMode="auto">
              <a:xfrm>
                <a:off x="3461" y="919"/>
                <a:ext cx="502" cy="674"/>
              </a:xfrm>
              <a:custGeom>
                <a:avLst/>
                <a:gdLst>
                  <a:gd name="T0" fmla="*/ 1632 w 489"/>
                  <a:gd name="T1" fmla="*/ 126412 h 600"/>
                  <a:gd name="T2" fmla="*/ 1443 w 489"/>
                  <a:gd name="T3" fmla="*/ 117735 h 600"/>
                  <a:gd name="T4" fmla="*/ 1217 w 489"/>
                  <a:gd name="T5" fmla="*/ 110672 h 600"/>
                  <a:gd name="T6" fmla="*/ 1039 w 489"/>
                  <a:gd name="T7" fmla="*/ 101934 h 600"/>
                  <a:gd name="T8" fmla="*/ 902 w 489"/>
                  <a:gd name="T9" fmla="*/ 98521 h 600"/>
                  <a:gd name="T10" fmla="*/ 768 w 489"/>
                  <a:gd name="T11" fmla="*/ 90841 h 600"/>
                  <a:gd name="T12" fmla="*/ 634 w 489"/>
                  <a:gd name="T13" fmla="*/ 81514 h 600"/>
                  <a:gd name="T14" fmla="*/ 515 w 489"/>
                  <a:gd name="T15" fmla="*/ 67949 h 600"/>
                  <a:gd name="T16" fmla="*/ 422 w 489"/>
                  <a:gd name="T17" fmla="*/ 56911 h 600"/>
                  <a:gd name="T18" fmla="*/ 329 w 489"/>
                  <a:gd name="T19" fmla="*/ 48540 h 600"/>
                  <a:gd name="T20" fmla="*/ 146 w 489"/>
                  <a:gd name="T21" fmla="*/ 37669 h 600"/>
                  <a:gd name="T22" fmla="*/ 17 w 489"/>
                  <a:gd name="T23" fmla="*/ 24410 h 600"/>
                  <a:gd name="T24" fmla="*/ 0 w 489"/>
                  <a:gd name="T25" fmla="*/ 0 h 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9" h="600">
                    <a:moveTo>
                      <a:pt x="489" y="600"/>
                    </a:moveTo>
                    <a:lnTo>
                      <a:pt x="432" y="559"/>
                    </a:lnTo>
                    <a:lnTo>
                      <a:pt x="363" y="525"/>
                    </a:lnTo>
                    <a:lnTo>
                      <a:pt x="311" y="484"/>
                    </a:lnTo>
                    <a:lnTo>
                      <a:pt x="270" y="467"/>
                    </a:lnTo>
                    <a:lnTo>
                      <a:pt x="230" y="432"/>
                    </a:lnTo>
                    <a:lnTo>
                      <a:pt x="190" y="386"/>
                    </a:lnTo>
                    <a:lnTo>
                      <a:pt x="155" y="323"/>
                    </a:lnTo>
                    <a:lnTo>
                      <a:pt x="126" y="271"/>
                    </a:lnTo>
                    <a:lnTo>
                      <a:pt x="98" y="231"/>
                    </a:lnTo>
                    <a:lnTo>
                      <a:pt x="46" y="179"/>
                    </a:lnTo>
                    <a:lnTo>
                      <a:pt x="17" y="116"/>
                    </a:lnTo>
                    <a:lnTo>
                      <a:pt x="0" y="0"/>
                    </a:lnTo>
                  </a:path>
                </a:pathLst>
              </a:custGeom>
              <a:noFill/>
              <a:ln w="381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96" name="Line 173">
                <a:extLst>
                  <a:ext uri="{FF2B5EF4-FFF2-40B4-BE49-F238E27FC236}">
                    <a16:creationId xmlns:a16="http://schemas.microsoft.com/office/drawing/2014/main" id="{EDA476BD-D4FF-4613-B784-8F1347A02F6A}"/>
                  </a:ext>
                </a:extLst>
              </p:cNvPr>
              <p:cNvSpPr>
                <a:spLocks noChangeShapeType="1"/>
              </p:cNvSpPr>
              <p:nvPr/>
            </p:nvSpPr>
            <p:spPr bwMode="auto">
              <a:xfrm>
                <a:off x="590" y="884"/>
                <a:ext cx="226" cy="12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97" name="Line 175">
                <a:extLst>
                  <a:ext uri="{FF2B5EF4-FFF2-40B4-BE49-F238E27FC236}">
                    <a16:creationId xmlns:a16="http://schemas.microsoft.com/office/drawing/2014/main" id="{FCA9252A-EFFB-4A7E-A315-C3BE0588B6F0}"/>
                  </a:ext>
                </a:extLst>
              </p:cNvPr>
              <p:cNvSpPr>
                <a:spLocks noChangeShapeType="1"/>
              </p:cNvSpPr>
              <p:nvPr/>
            </p:nvSpPr>
            <p:spPr bwMode="auto">
              <a:xfrm>
                <a:off x="798" y="864"/>
                <a:ext cx="200" cy="125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98" name="Line 178">
                <a:extLst>
                  <a:ext uri="{FF2B5EF4-FFF2-40B4-BE49-F238E27FC236}">
                    <a16:creationId xmlns:a16="http://schemas.microsoft.com/office/drawing/2014/main" id="{57528372-D396-46E1-AEEF-E438DF501388}"/>
                  </a:ext>
                </a:extLst>
              </p:cNvPr>
              <p:cNvSpPr>
                <a:spLocks noChangeShapeType="1"/>
              </p:cNvSpPr>
              <p:nvPr/>
            </p:nvSpPr>
            <p:spPr bwMode="auto">
              <a:xfrm>
                <a:off x="1229" y="877"/>
                <a:ext cx="189" cy="128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99" name="Line 180">
                <a:extLst>
                  <a:ext uri="{FF2B5EF4-FFF2-40B4-BE49-F238E27FC236}">
                    <a16:creationId xmlns:a16="http://schemas.microsoft.com/office/drawing/2014/main" id="{87D7FABA-5FE6-491F-A976-6ED979A71EDC}"/>
                  </a:ext>
                </a:extLst>
              </p:cNvPr>
              <p:cNvSpPr>
                <a:spLocks noChangeShapeType="1"/>
              </p:cNvSpPr>
              <p:nvPr/>
            </p:nvSpPr>
            <p:spPr bwMode="auto">
              <a:xfrm>
                <a:off x="1448" y="866"/>
                <a:ext cx="188" cy="132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0" name="Text Box 181">
                <a:extLst>
                  <a:ext uri="{FF2B5EF4-FFF2-40B4-BE49-F238E27FC236}">
                    <a16:creationId xmlns:a16="http://schemas.microsoft.com/office/drawing/2014/main" id="{F2996D4A-D934-4DCD-B41B-9DFB4668473A}"/>
                  </a:ext>
                </a:extLst>
              </p:cNvPr>
              <p:cNvSpPr txBox="1">
                <a:spLocks noChangeArrowheads="1"/>
              </p:cNvSpPr>
              <p:nvPr/>
            </p:nvSpPr>
            <p:spPr bwMode="auto">
              <a:xfrm rot="15583897">
                <a:off x="462" y="1380"/>
                <a:ext cx="379" cy="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101" name="Line 191">
                <a:extLst>
                  <a:ext uri="{FF2B5EF4-FFF2-40B4-BE49-F238E27FC236}">
                    <a16:creationId xmlns:a16="http://schemas.microsoft.com/office/drawing/2014/main" id="{541D82A2-E0F5-4D73-8689-9FC991AAED08}"/>
                  </a:ext>
                </a:extLst>
              </p:cNvPr>
              <p:cNvSpPr>
                <a:spLocks noChangeShapeType="1"/>
              </p:cNvSpPr>
              <p:nvPr/>
            </p:nvSpPr>
            <p:spPr bwMode="auto">
              <a:xfrm>
                <a:off x="1630" y="866"/>
                <a:ext cx="202" cy="132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2" name="Line 194">
                <a:extLst>
                  <a:ext uri="{FF2B5EF4-FFF2-40B4-BE49-F238E27FC236}">
                    <a16:creationId xmlns:a16="http://schemas.microsoft.com/office/drawing/2014/main" id="{EBDA25C5-2CF9-487F-97CE-D81C4DC34C63}"/>
                  </a:ext>
                </a:extLst>
              </p:cNvPr>
              <p:cNvSpPr>
                <a:spLocks noChangeShapeType="1"/>
              </p:cNvSpPr>
              <p:nvPr/>
            </p:nvSpPr>
            <p:spPr bwMode="auto">
              <a:xfrm>
                <a:off x="1924" y="896"/>
                <a:ext cx="202" cy="132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3" name="Line 197">
                <a:extLst>
                  <a:ext uri="{FF2B5EF4-FFF2-40B4-BE49-F238E27FC236}">
                    <a16:creationId xmlns:a16="http://schemas.microsoft.com/office/drawing/2014/main" id="{F9ECCA77-8749-4A1E-889B-5AE39831D19B}"/>
                  </a:ext>
                </a:extLst>
              </p:cNvPr>
              <p:cNvSpPr>
                <a:spLocks noChangeShapeType="1"/>
              </p:cNvSpPr>
              <p:nvPr/>
            </p:nvSpPr>
            <p:spPr bwMode="auto">
              <a:xfrm>
                <a:off x="2326" y="877"/>
                <a:ext cx="202" cy="141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4" name="Line 200">
                <a:extLst>
                  <a:ext uri="{FF2B5EF4-FFF2-40B4-BE49-F238E27FC236}">
                    <a16:creationId xmlns:a16="http://schemas.microsoft.com/office/drawing/2014/main" id="{5B35E6BD-BE83-4FFB-97A3-E31D6E2F9AE9}"/>
                  </a:ext>
                </a:extLst>
              </p:cNvPr>
              <p:cNvSpPr>
                <a:spLocks noChangeShapeType="1"/>
              </p:cNvSpPr>
              <p:nvPr/>
            </p:nvSpPr>
            <p:spPr bwMode="auto">
              <a:xfrm>
                <a:off x="2626" y="907"/>
                <a:ext cx="206" cy="141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5" name="Line 213">
                <a:extLst>
                  <a:ext uri="{FF2B5EF4-FFF2-40B4-BE49-F238E27FC236}">
                    <a16:creationId xmlns:a16="http://schemas.microsoft.com/office/drawing/2014/main" id="{0AEC0361-699B-4AE0-89E1-74BE41AFAFEF}"/>
                  </a:ext>
                </a:extLst>
              </p:cNvPr>
              <p:cNvSpPr>
                <a:spLocks noChangeShapeType="1"/>
              </p:cNvSpPr>
              <p:nvPr/>
            </p:nvSpPr>
            <p:spPr bwMode="auto">
              <a:xfrm>
                <a:off x="2767" y="1020"/>
                <a:ext cx="695" cy="1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6" name="Line 216">
                <a:extLst>
                  <a:ext uri="{FF2B5EF4-FFF2-40B4-BE49-F238E27FC236}">
                    <a16:creationId xmlns:a16="http://schemas.microsoft.com/office/drawing/2014/main" id="{8C87D2BD-D312-4BDD-86CE-60CC86CDC71F}"/>
                  </a:ext>
                </a:extLst>
              </p:cNvPr>
              <p:cNvSpPr>
                <a:spLocks noChangeShapeType="1"/>
              </p:cNvSpPr>
              <p:nvPr/>
            </p:nvSpPr>
            <p:spPr bwMode="auto">
              <a:xfrm>
                <a:off x="2812" y="1292"/>
                <a:ext cx="812" cy="1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7" name="Line 221">
                <a:extLst>
                  <a:ext uri="{FF2B5EF4-FFF2-40B4-BE49-F238E27FC236}">
                    <a16:creationId xmlns:a16="http://schemas.microsoft.com/office/drawing/2014/main" id="{B7DE8BFE-186F-4B6B-BAE2-C00D6374D8E5}"/>
                  </a:ext>
                </a:extLst>
              </p:cNvPr>
              <p:cNvSpPr>
                <a:spLocks noChangeShapeType="1"/>
              </p:cNvSpPr>
              <p:nvPr/>
            </p:nvSpPr>
            <p:spPr bwMode="auto">
              <a:xfrm>
                <a:off x="2878" y="1882"/>
                <a:ext cx="1174"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8" name="Line 224">
                <a:extLst>
                  <a:ext uri="{FF2B5EF4-FFF2-40B4-BE49-F238E27FC236}">
                    <a16:creationId xmlns:a16="http://schemas.microsoft.com/office/drawing/2014/main" id="{25C4E8B0-2453-4DF2-81E0-D0BAC87BA5B0}"/>
                  </a:ext>
                </a:extLst>
              </p:cNvPr>
              <p:cNvSpPr>
                <a:spLocks noChangeShapeType="1"/>
              </p:cNvSpPr>
              <p:nvPr/>
            </p:nvSpPr>
            <p:spPr bwMode="auto">
              <a:xfrm>
                <a:off x="2915" y="2154"/>
                <a:ext cx="1204" cy="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09" name="Line 239">
                <a:extLst>
                  <a:ext uri="{FF2B5EF4-FFF2-40B4-BE49-F238E27FC236}">
                    <a16:creationId xmlns:a16="http://schemas.microsoft.com/office/drawing/2014/main" id="{ECD514FF-0654-46DF-B641-007C62A80411}"/>
                  </a:ext>
                </a:extLst>
              </p:cNvPr>
              <p:cNvSpPr>
                <a:spLocks noChangeShapeType="1"/>
              </p:cNvSpPr>
              <p:nvPr/>
            </p:nvSpPr>
            <p:spPr bwMode="auto">
              <a:xfrm>
                <a:off x="868" y="2120"/>
                <a:ext cx="433" cy="134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0" name="Line 242">
                <a:extLst>
                  <a:ext uri="{FF2B5EF4-FFF2-40B4-BE49-F238E27FC236}">
                    <a16:creationId xmlns:a16="http://schemas.microsoft.com/office/drawing/2014/main" id="{B3E5C048-1595-4E68-BB71-1C04A4B8DEE1}"/>
                  </a:ext>
                </a:extLst>
              </p:cNvPr>
              <p:cNvSpPr>
                <a:spLocks noChangeShapeType="1"/>
              </p:cNvSpPr>
              <p:nvPr/>
            </p:nvSpPr>
            <p:spPr bwMode="auto">
              <a:xfrm>
                <a:off x="1138" y="2145"/>
                <a:ext cx="443" cy="141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1" name="Line 246">
                <a:extLst>
                  <a:ext uri="{FF2B5EF4-FFF2-40B4-BE49-F238E27FC236}">
                    <a16:creationId xmlns:a16="http://schemas.microsoft.com/office/drawing/2014/main" id="{59FE10F9-24A0-4DB9-8D44-4075BBCF80FF}"/>
                  </a:ext>
                </a:extLst>
              </p:cNvPr>
              <p:cNvSpPr>
                <a:spLocks noChangeShapeType="1"/>
              </p:cNvSpPr>
              <p:nvPr/>
            </p:nvSpPr>
            <p:spPr bwMode="auto">
              <a:xfrm>
                <a:off x="1602" y="2200"/>
                <a:ext cx="406" cy="143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2" name="Line 249">
                <a:extLst>
                  <a:ext uri="{FF2B5EF4-FFF2-40B4-BE49-F238E27FC236}">
                    <a16:creationId xmlns:a16="http://schemas.microsoft.com/office/drawing/2014/main" id="{778A20E6-F7D0-4072-8B04-911945D6B6C6}"/>
                  </a:ext>
                </a:extLst>
              </p:cNvPr>
              <p:cNvSpPr>
                <a:spLocks noChangeShapeType="1"/>
              </p:cNvSpPr>
              <p:nvPr/>
            </p:nvSpPr>
            <p:spPr bwMode="auto">
              <a:xfrm>
                <a:off x="1905" y="2245"/>
                <a:ext cx="485" cy="144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3" name="Freeform 263">
                <a:extLst>
                  <a:ext uri="{FF2B5EF4-FFF2-40B4-BE49-F238E27FC236}">
                    <a16:creationId xmlns:a16="http://schemas.microsoft.com/office/drawing/2014/main" id="{ED104B1A-60D3-4095-B315-72717EAAFB5D}"/>
                  </a:ext>
                </a:extLst>
              </p:cNvPr>
              <p:cNvSpPr>
                <a:spLocks/>
              </p:cNvSpPr>
              <p:nvPr/>
            </p:nvSpPr>
            <p:spPr bwMode="auto">
              <a:xfrm>
                <a:off x="3976" y="1603"/>
                <a:ext cx="576" cy="705"/>
              </a:xfrm>
              <a:custGeom>
                <a:avLst/>
                <a:gdLst>
                  <a:gd name="T0" fmla="*/ 0 w 576"/>
                  <a:gd name="T1" fmla="*/ 0 h 705"/>
                  <a:gd name="T2" fmla="*/ 50 w 576"/>
                  <a:gd name="T3" fmla="*/ 81 h 705"/>
                  <a:gd name="T4" fmla="*/ 112 w 576"/>
                  <a:gd name="T5" fmla="*/ 156 h 705"/>
                  <a:gd name="T6" fmla="*/ 125 w 576"/>
                  <a:gd name="T7" fmla="*/ 175 h 705"/>
                  <a:gd name="T8" fmla="*/ 150 w 576"/>
                  <a:gd name="T9" fmla="*/ 194 h 705"/>
                  <a:gd name="T10" fmla="*/ 156 w 576"/>
                  <a:gd name="T11" fmla="*/ 219 h 705"/>
                  <a:gd name="T12" fmla="*/ 238 w 576"/>
                  <a:gd name="T13" fmla="*/ 332 h 705"/>
                  <a:gd name="T14" fmla="*/ 294 w 576"/>
                  <a:gd name="T15" fmla="*/ 388 h 705"/>
                  <a:gd name="T16" fmla="*/ 407 w 576"/>
                  <a:gd name="T17" fmla="*/ 482 h 705"/>
                  <a:gd name="T18" fmla="*/ 444 w 576"/>
                  <a:gd name="T19" fmla="*/ 519 h 705"/>
                  <a:gd name="T20" fmla="*/ 469 w 576"/>
                  <a:gd name="T21" fmla="*/ 557 h 705"/>
                  <a:gd name="T22" fmla="*/ 475 w 576"/>
                  <a:gd name="T23" fmla="*/ 576 h 705"/>
                  <a:gd name="T24" fmla="*/ 513 w 576"/>
                  <a:gd name="T25" fmla="*/ 601 h 705"/>
                  <a:gd name="T26" fmla="*/ 532 w 576"/>
                  <a:gd name="T27" fmla="*/ 638 h 705"/>
                  <a:gd name="T28" fmla="*/ 557 w 576"/>
                  <a:gd name="T29" fmla="*/ 676 h 705"/>
                  <a:gd name="T30" fmla="*/ 576 w 576"/>
                  <a:gd name="T31" fmla="*/ 701 h 7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 h="705">
                    <a:moveTo>
                      <a:pt x="0" y="0"/>
                    </a:moveTo>
                    <a:cubicBezTo>
                      <a:pt x="11" y="34"/>
                      <a:pt x="25" y="56"/>
                      <a:pt x="50" y="81"/>
                    </a:cubicBezTo>
                    <a:cubicBezTo>
                      <a:pt x="59" y="111"/>
                      <a:pt x="86" y="139"/>
                      <a:pt x="112" y="156"/>
                    </a:cubicBezTo>
                    <a:cubicBezTo>
                      <a:pt x="116" y="162"/>
                      <a:pt x="120" y="170"/>
                      <a:pt x="125" y="175"/>
                    </a:cubicBezTo>
                    <a:cubicBezTo>
                      <a:pt x="132" y="182"/>
                      <a:pt x="144" y="185"/>
                      <a:pt x="150" y="194"/>
                    </a:cubicBezTo>
                    <a:cubicBezTo>
                      <a:pt x="155" y="201"/>
                      <a:pt x="153" y="211"/>
                      <a:pt x="156" y="219"/>
                    </a:cubicBezTo>
                    <a:cubicBezTo>
                      <a:pt x="175" y="263"/>
                      <a:pt x="198" y="304"/>
                      <a:pt x="238" y="332"/>
                    </a:cubicBezTo>
                    <a:cubicBezTo>
                      <a:pt x="255" y="356"/>
                      <a:pt x="270" y="371"/>
                      <a:pt x="294" y="388"/>
                    </a:cubicBezTo>
                    <a:cubicBezTo>
                      <a:pt x="320" y="442"/>
                      <a:pt x="349" y="471"/>
                      <a:pt x="407" y="482"/>
                    </a:cubicBezTo>
                    <a:cubicBezTo>
                      <a:pt x="419" y="495"/>
                      <a:pt x="434" y="505"/>
                      <a:pt x="444" y="519"/>
                    </a:cubicBezTo>
                    <a:cubicBezTo>
                      <a:pt x="483" y="577"/>
                      <a:pt x="404" y="492"/>
                      <a:pt x="469" y="557"/>
                    </a:cubicBezTo>
                    <a:cubicBezTo>
                      <a:pt x="471" y="563"/>
                      <a:pt x="470" y="571"/>
                      <a:pt x="475" y="576"/>
                    </a:cubicBezTo>
                    <a:cubicBezTo>
                      <a:pt x="486" y="587"/>
                      <a:pt x="513" y="601"/>
                      <a:pt x="513" y="601"/>
                    </a:cubicBezTo>
                    <a:cubicBezTo>
                      <a:pt x="522" y="630"/>
                      <a:pt x="514" y="612"/>
                      <a:pt x="532" y="638"/>
                    </a:cubicBezTo>
                    <a:cubicBezTo>
                      <a:pt x="541" y="651"/>
                      <a:pt x="557" y="676"/>
                      <a:pt x="557" y="676"/>
                    </a:cubicBezTo>
                    <a:cubicBezTo>
                      <a:pt x="564" y="705"/>
                      <a:pt x="554" y="701"/>
                      <a:pt x="576" y="701"/>
                    </a:cubicBezTo>
                  </a:path>
                </a:pathLst>
              </a:custGeom>
              <a:noFill/>
              <a:ln w="381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4" name="Line 266">
                <a:extLst>
                  <a:ext uri="{FF2B5EF4-FFF2-40B4-BE49-F238E27FC236}">
                    <a16:creationId xmlns:a16="http://schemas.microsoft.com/office/drawing/2014/main" id="{08B9FD96-48E1-406D-90D7-C7A9B1BD1FAF}"/>
                  </a:ext>
                </a:extLst>
              </p:cNvPr>
              <p:cNvSpPr>
                <a:spLocks noChangeShapeType="1"/>
              </p:cNvSpPr>
              <p:nvPr/>
            </p:nvSpPr>
            <p:spPr bwMode="auto">
              <a:xfrm flipH="1" flipV="1">
                <a:off x="4899" y="2835"/>
                <a:ext cx="181"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5" name="Line 267">
                <a:extLst>
                  <a:ext uri="{FF2B5EF4-FFF2-40B4-BE49-F238E27FC236}">
                    <a16:creationId xmlns:a16="http://schemas.microsoft.com/office/drawing/2014/main" id="{3A869568-7AB0-4288-B0CF-5FB49FFE48EF}"/>
                  </a:ext>
                </a:extLst>
              </p:cNvPr>
              <p:cNvSpPr>
                <a:spLocks noChangeShapeType="1"/>
              </p:cNvSpPr>
              <p:nvPr/>
            </p:nvSpPr>
            <p:spPr bwMode="auto">
              <a:xfrm flipV="1">
                <a:off x="4899" y="2789"/>
                <a:ext cx="18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6" name="Freeform 270">
                <a:extLst>
                  <a:ext uri="{FF2B5EF4-FFF2-40B4-BE49-F238E27FC236}">
                    <a16:creationId xmlns:a16="http://schemas.microsoft.com/office/drawing/2014/main" id="{E8A4A044-52F3-4CF7-AFB1-0A2497B70A6A}"/>
                  </a:ext>
                </a:extLst>
              </p:cNvPr>
              <p:cNvSpPr>
                <a:spLocks/>
              </p:cNvSpPr>
              <p:nvPr/>
            </p:nvSpPr>
            <p:spPr bwMode="auto">
              <a:xfrm>
                <a:off x="4536" y="2290"/>
                <a:ext cx="544" cy="499"/>
              </a:xfrm>
              <a:custGeom>
                <a:avLst/>
                <a:gdLst>
                  <a:gd name="T0" fmla="*/ 0 w 544"/>
                  <a:gd name="T1" fmla="*/ 0 h 499"/>
                  <a:gd name="T2" fmla="*/ 272 w 544"/>
                  <a:gd name="T3" fmla="*/ 91 h 499"/>
                  <a:gd name="T4" fmla="*/ 453 w 544"/>
                  <a:gd name="T5" fmla="*/ 272 h 499"/>
                  <a:gd name="T6" fmla="*/ 544 w 544"/>
                  <a:gd name="T7" fmla="*/ 499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499">
                    <a:moveTo>
                      <a:pt x="0" y="0"/>
                    </a:moveTo>
                    <a:cubicBezTo>
                      <a:pt x="98" y="23"/>
                      <a:pt x="197" y="46"/>
                      <a:pt x="272" y="91"/>
                    </a:cubicBezTo>
                    <a:cubicBezTo>
                      <a:pt x="347" y="136"/>
                      <a:pt x="408" y="204"/>
                      <a:pt x="453" y="272"/>
                    </a:cubicBezTo>
                    <a:cubicBezTo>
                      <a:pt x="498" y="340"/>
                      <a:pt x="529" y="461"/>
                      <a:pt x="544" y="499"/>
                    </a:cubicBezTo>
                  </a:path>
                </a:pathLst>
              </a:cu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7" name="Line 286">
                <a:extLst>
                  <a:ext uri="{FF2B5EF4-FFF2-40B4-BE49-F238E27FC236}">
                    <a16:creationId xmlns:a16="http://schemas.microsoft.com/office/drawing/2014/main" id="{77F7C6BF-7354-480F-8359-2D2EFBD38AB8}"/>
                  </a:ext>
                </a:extLst>
              </p:cNvPr>
              <p:cNvSpPr>
                <a:spLocks noChangeShapeType="1"/>
              </p:cNvSpPr>
              <p:nvPr/>
            </p:nvSpPr>
            <p:spPr bwMode="auto">
              <a:xfrm>
                <a:off x="2086" y="2245"/>
                <a:ext cx="545" cy="149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8" name="Line 289">
                <a:extLst>
                  <a:ext uri="{FF2B5EF4-FFF2-40B4-BE49-F238E27FC236}">
                    <a16:creationId xmlns:a16="http://schemas.microsoft.com/office/drawing/2014/main" id="{D51FDD7E-D027-4B39-AD76-F01F31288E00}"/>
                  </a:ext>
                </a:extLst>
              </p:cNvPr>
              <p:cNvSpPr>
                <a:spLocks noChangeShapeType="1"/>
              </p:cNvSpPr>
              <p:nvPr/>
            </p:nvSpPr>
            <p:spPr bwMode="auto">
              <a:xfrm>
                <a:off x="2371" y="2263"/>
                <a:ext cx="545" cy="149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19" name="Line 292">
                <a:extLst>
                  <a:ext uri="{FF2B5EF4-FFF2-40B4-BE49-F238E27FC236}">
                    <a16:creationId xmlns:a16="http://schemas.microsoft.com/office/drawing/2014/main" id="{5DFE0BCE-1076-4DCD-9E06-345651B3E979}"/>
                  </a:ext>
                </a:extLst>
              </p:cNvPr>
              <p:cNvSpPr>
                <a:spLocks noChangeShapeType="1"/>
              </p:cNvSpPr>
              <p:nvPr/>
            </p:nvSpPr>
            <p:spPr bwMode="auto">
              <a:xfrm>
                <a:off x="2830" y="2336"/>
                <a:ext cx="470" cy="131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20" name="Line 295">
                <a:extLst>
                  <a:ext uri="{FF2B5EF4-FFF2-40B4-BE49-F238E27FC236}">
                    <a16:creationId xmlns:a16="http://schemas.microsoft.com/office/drawing/2014/main" id="{EC7896B4-8DFA-463A-8208-0829F55AAB64}"/>
                  </a:ext>
                </a:extLst>
              </p:cNvPr>
              <p:cNvSpPr>
                <a:spLocks noChangeShapeType="1"/>
              </p:cNvSpPr>
              <p:nvPr/>
            </p:nvSpPr>
            <p:spPr bwMode="auto">
              <a:xfrm>
                <a:off x="3148" y="2381"/>
                <a:ext cx="449" cy="128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21" name="Line 308">
                <a:extLst>
                  <a:ext uri="{FF2B5EF4-FFF2-40B4-BE49-F238E27FC236}">
                    <a16:creationId xmlns:a16="http://schemas.microsoft.com/office/drawing/2014/main" id="{BF0DCF68-0FB7-4249-A60C-B416EA6899DF}"/>
                  </a:ext>
                </a:extLst>
              </p:cNvPr>
              <p:cNvSpPr>
                <a:spLocks noChangeShapeType="1"/>
              </p:cNvSpPr>
              <p:nvPr/>
            </p:nvSpPr>
            <p:spPr bwMode="auto">
              <a:xfrm>
                <a:off x="3402" y="2381"/>
                <a:ext cx="408" cy="127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22" name="Line 311">
                <a:extLst>
                  <a:ext uri="{FF2B5EF4-FFF2-40B4-BE49-F238E27FC236}">
                    <a16:creationId xmlns:a16="http://schemas.microsoft.com/office/drawing/2014/main" id="{DEA770B8-2305-4E29-9805-9896F0D58FE1}"/>
                  </a:ext>
                </a:extLst>
              </p:cNvPr>
              <p:cNvSpPr>
                <a:spLocks noChangeShapeType="1"/>
              </p:cNvSpPr>
              <p:nvPr/>
            </p:nvSpPr>
            <p:spPr bwMode="auto">
              <a:xfrm>
                <a:off x="3674" y="2354"/>
                <a:ext cx="408" cy="127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sp>
            <p:nvSpPr>
              <p:cNvPr id="123" name="Line 334">
                <a:extLst>
                  <a:ext uri="{FF2B5EF4-FFF2-40B4-BE49-F238E27FC236}">
                    <a16:creationId xmlns:a16="http://schemas.microsoft.com/office/drawing/2014/main" id="{B6C9443E-1A06-4A23-89E6-F50C68A4C4EE}"/>
                  </a:ext>
                </a:extLst>
              </p:cNvPr>
              <p:cNvSpPr>
                <a:spLocks noChangeShapeType="1"/>
              </p:cNvSpPr>
              <p:nvPr/>
            </p:nvSpPr>
            <p:spPr bwMode="auto">
              <a:xfrm>
                <a:off x="4567" y="2304"/>
                <a:ext cx="351" cy="115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33"/>
              </a:p>
            </p:txBody>
          </p:sp>
        </p:grpSp>
        <p:sp>
          <p:nvSpPr>
            <p:cNvPr id="15" name="TextBox 3">
              <a:extLst>
                <a:ext uri="{FF2B5EF4-FFF2-40B4-BE49-F238E27FC236}">
                  <a16:creationId xmlns:a16="http://schemas.microsoft.com/office/drawing/2014/main" id="{D6223D87-1A29-4D41-BCF4-34DDB446EE57}"/>
                </a:ext>
              </a:extLst>
            </p:cNvPr>
            <p:cNvSpPr txBox="1">
              <a:spLocks noChangeArrowheads="1"/>
            </p:cNvSpPr>
            <p:nvPr/>
          </p:nvSpPr>
          <p:spPr bwMode="auto">
            <a:xfrm>
              <a:off x="879475" y="236220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16" name="TextBox 208">
              <a:extLst>
                <a:ext uri="{FF2B5EF4-FFF2-40B4-BE49-F238E27FC236}">
                  <a16:creationId xmlns:a16="http://schemas.microsoft.com/office/drawing/2014/main" id="{D9520374-7D37-4FB0-8C23-50FAED87A6A2}"/>
                </a:ext>
              </a:extLst>
            </p:cNvPr>
            <p:cNvSpPr txBox="1">
              <a:spLocks noChangeArrowheads="1"/>
            </p:cNvSpPr>
            <p:nvPr/>
          </p:nvSpPr>
          <p:spPr bwMode="auto">
            <a:xfrm>
              <a:off x="1206500" y="2370139"/>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17" name="TextBox 209">
              <a:extLst>
                <a:ext uri="{FF2B5EF4-FFF2-40B4-BE49-F238E27FC236}">
                  <a16:creationId xmlns:a16="http://schemas.microsoft.com/office/drawing/2014/main" id="{A8E463C5-7696-4D9C-8213-7EDD437E3921}"/>
                </a:ext>
              </a:extLst>
            </p:cNvPr>
            <p:cNvSpPr txBox="1">
              <a:spLocks noChangeArrowheads="1"/>
            </p:cNvSpPr>
            <p:nvPr/>
          </p:nvSpPr>
          <p:spPr bwMode="auto">
            <a:xfrm>
              <a:off x="1858963" y="23558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18" name="TextBox 210">
              <a:extLst>
                <a:ext uri="{FF2B5EF4-FFF2-40B4-BE49-F238E27FC236}">
                  <a16:creationId xmlns:a16="http://schemas.microsoft.com/office/drawing/2014/main" id="{657F44C7-793A-483F-9469-2EC19F93B549}"/>
                </a:ext>
              </a:extLst>
            </p:cNvPr>
            <p:cNvSpPr txBox="1">
              <a:spLocks noChangeArrowheads="1"/>
            </p:cNvSpPr>
            <p:nvPr/>
          </p:nvSpPr>
          <p:spPr bwMode="auto">
            <a:xfrm>
              <a:off x="1547813" y="233362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19" name="TextBox 211">
              <a:extLst>
                <a:ext uri="{FF2B5EF4-FFF2-40B4-BE49-F238E27FC236}">
                  <a16:creationId xmlns:a16="http://schemas.microsoft.com/office/drawing/2014/main" id="{78068F5B-37BF-4126-A770-5F3851AF7805}"/>
                </a:ext>
              </a:extLst>
            </p:cNvPr>
            <p:cNvSpPr txBox="1">
              <a:spLocks noChangeArrowheads="1"/>
            </p:cNvSpPr>
            <p:nvPr/>
          </p:nvSpPr>
          <p:spPr bwMode="auto">
            <a:xfrm>
              <a:off x="2628899" y="2297113"/>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20" name="TextBox 212">
              <a:extLst>
                <a:ext uri="{FF2B5EF4-FFF2-40B4-BE49-F238E27FC236}">
                  <a16:creationId xmlns:a16="http://schemas.microsoft.com/office/drawing/2014/main" id="{1B7F486F-A389-4869-969C-7B82E8F308FF}"/>
                </a:ext>
              </a:extLst>
            </p:cNvPr>
            <p:cNvSpPr txBox="1">
              <a:spLocks noChangeArrowheads="1"/>
            </p:cNvSpPr>
            <p:nvPr/>
          </p:nvSpPr>
          <p:spPr bwMode="auto">
            <a:xfrm>
              <a:off x="2955925" y="23050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21" name="TextBox 213">
              <a:extLst>
                <a:ext uri="{FF2B5EF4-FFF2-40B4-BE49-F238E27FC236}">
                  <a16:creationId xmlns:a16="http://schemas.microsoft.com/office/drawing/2014/main" id="{B422ACAE-C12A-47B4-BB9F-F19D9F0E4C20}"/>
                </a:ext>
              </a:extLst>
            </p:cNvPr>
            <p:cNvSpPr txBox="1">
              <a:spLocks noChangeArrowheads="1"/>
            </p:cNvSpPr>
            <p:nvPr/>
          </p:nvSpPr>
          <p:spPr bwMode="auto">
            <a:xfrm>
              <a:off x="3608388" y="2290762"/>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22" name="TextBox 214">
              <a:extLst>
                <a:ext uri="{FF2B5EF4-FFF2-40B4-BE49-F238E27FC236}">
                  <a16:creationId xmlns:a16="http://schemas.microsoft.com/office/drawing/2014/main" id="{3B874DC0-7E16-4632-8C2C-5A50F0BA3B73}"/>
                </a:ext>
              </a:extLst>
            </p:cNvPr>
            <p:cNvSpPr txBox="1">
              <a:spLocks noChangeArrowheads="1"/>
            </p:cNvSpPr>
            <p:nvPr/>
          </p:nvSpPr>
          <p:spPr bwMode="auto">
            <a:xfrm>
              <a:off x="3297238" y="2268538"/>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23" name="TextBox 215">
              <a:extLst>
                <a:ext uri="{FF2B5EF4-FFF2-40B4-BE49-F238E27FC236}">
                  <a16:creationId xmlns:a16="http://schemas.microsoft.com/office/drawing/2014/main" id="{4D44624C-17AD-4C35-9A92-CBAB438310EC}"/>
                </a:ext>
              </a:extLst>
            </p:cNvPr>
            <p:cNvSpPr txBox="1">
              <a:spLocks noChangeArrowheads="1"/>
            </p:cNvSpPr>
            <p:nvPr/>
          </p:nvSpPr>
          <p:spPr bwMode="auto">
            <a:xfrm>
              <a:off x="1566863" y="445770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24" name="TextBox 216">
              <a:extLst>
                <a:ext uri="{FF2B5EF4-FFF2-40B4-BE49-F238E27FC236}">
                  <a16:creationId xmlns:a16="http://schemas.microsoft.com/office/drawing/2014/main" id="{67E6EBB1-D985-4EE2-9F0C-B764D51DCA0C}"/>
                </a:ext>
              </a:extLst>
            </p:cNvPr>
            <p:cNvSpPr txBox="1">
              <a:spLocks noChangeArrowheads="1"/>
            </p:cNvSpPr>
            <p:nvPr/>
          </p:nvSpPr>
          <p:spPr bwMode="auto">
            <a:xfrm>
              <a:off x="1893888" y="4465638"/>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25" name="TextBox 217">
              <a:extLst>
                <a:ext uri="{FF2B5EF4-FFF2-40B4-BE49-F238E27FC236}">
                  <a16:creationId xmlns:a16="http://schemas.microsoft.com/office/drawing/2014/main" id="{EF6C339D-D319-4328-A341-4C3A577874C0}"/>
                </a:ext>
              </a:extLst>
            </p:cNvPr>
            <p:cNvSpPr txBox="1">
              <a:spLocks noChangeArrowheads="1"/>
            </p:cNvSpPr>
            <p:nvPr/>
          </p:nvSpPr>
          <p:spPr bwMode="auto">
            <a:xfrm>
              <a:off x="2647950" y="44513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26" name="TextBox 218">
              <a:extLst>
                <a:ext uri="{FF2B5EF4-FFF2-40B4-BE49-F238E27FC236}">
                  <a16:creationId xmlns:a16="http://schemas.microsoft.com/office/drawing/2014/main" id="{9336BBF2-4735-4DB7-A6F1-64479BF063FF}"/>
                </a:ext>
              </a:extLst>
            </p:cNvPr>
            <p:cNvSpPr txBox="1">
              <a:spLocks noChangeArrowheads="1"/>
            </p:cNvSpPr>
            <p:nvPr/>
          </p:nvSpPr>
          <p:spPr bwMode="auto">
            <a:xfrm>
              <a:off x="2235200" y="442912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27" name="TextBox 219">
              <a:extLst>
                <a:ext uri="{FF2B5EF4-FFF2-40B4-BE49-F238E27FC236}">
                  <a16:creationId xmlns:a16="http://schemas.microsoft.com/office/drawing/2014/main" id="{6DE6A93B-042D-4A67-B781-5F735FEDA87A}"/>
                </a:ext>
              </a:extLst>
            </p:cNvPr>
            <p:cNvSpPr txBox="1">
              <a:spLocks noChangeArrowheads="1"/>
            </p:cNvSpPr>
            <p:nvPr/>
          </p:nvSpPr>
          <p:spPr bwMode="auto">
            <a:xfrm>
              <a:off x="3479801" y="450532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28" name="TextBox 220">
              <a:extLst>
                <a:ext uri="{FF2B5EF4-FFF2-40B4-BE49-F238E27FC236}">
                  <a16:creationId xmlns:a16="http://schemas.microsoft.com/office/drawing/2014/main" id="{042B52DE-934F-4BE4-8B0B-4938FE7ADDFE}"/>
                </a:ext>
              </a:extLst>
            </p:cNvPr>
            <p:cNvSpPr txBox="1">
              <a:spLocks noChangeArrowheads="1"/>
            </p:cNvSpPr>
            <p:nvPr/>
          </p:nvSpPr>
          <p:spPr bwMode="auto">
            <a:xfrm>
              <a:off x="3889374" y="4513263"/>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29" name="TextBox 221">
              <a:extLst>
                <a:ext uri="{FF2B5EF4-FFF2-40B4-BE49-F238E27FC236}">
                  <a16:creationId xmlns:a16="http://schemas.microsoft.com/office/drawing/2014/main" id="{5986C634-BAFF-4657-8C0E-70CEB0104B0B}"/>
                </a:ext>
              </a:extLst>
            </p:cNvPr>
            <p:cNvSpPr txBox="1">
              <a:spLocks noChangeArrowheads="1"/>
            </p:cNvSpPr>
            <p:nvPr/>
          </p:nvSpPr>
          <p:spPr bwMode="auto">
            <a:xfrm>
              <a:off x="4583113" y="4497389"/>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30" name="TextBox 222">
              <a:extLst>
                <a:ext uri="{FF2B5EF4-FFF2-40B4-BE49-F238E27FC236}">
                  <a16:creationId xmlns:a16="http://schemas.microsoft.com/office/drawing/2014/main" id="{9DE50A19-FBA2-4EC4-8473-8FDDB463CCE9}"/>
                </a:ext>
              </a:extLst>
            </p:cNvPr>
            <p:cNvSpPr txBox="1">
              <a:spLocks noChangeArrowheads="1"/>
            </p:cNvSpPr>
            <p:nvPr/>
          </p:nvSpPr>
          <p:spPr bwMode="auto">
            <a:xfrm>
              <a:off x="4230688" y="4476749"/>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31" name="TextBox 223">
              <a:extLst>
                <a:ext uri="{FF2B5EF4-FFF2-40B4-BE49-F238E27FC236}">
                  <a16:creationId xmlns:a16="http://schemas.microsoft.com/office/drawing/2014/main" id="{7CBE78D1-BD4C-45B4-B059-500A43F1614E}"/>
                </a:ext>
              </a:extLst>
            </p:cNvPr>
            <p:cNvSpPr txBox="1">
              <a:spLocks noChangeArrowheads="1"/>
            </p:cNvSpPr>
            <p:nvPr/>
          </p:nvSpPr>
          <p:spPr bwMode="auto">
            <a:xfrm>
              <a:off x="5516563" y="46799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32" name="TextBox 224">
              <a:extLst>
                <a:ext uri="{FF2B5EF4-FFF2-40B4-BE49-F238E27FC236}">
                  <a16:creationId xmlns:a16="http://schemas.microsoft.com/office/drawing/2014/main" id="{E7179436-6623-4F00-8CFB-38F0462C1AA8}"/>
                </a:ext>
              </a:extLst>
            </p:cNvPr>
            <p:cNvSpPr txBox="1">
              <a:spLocks noChangeArrowheads="1"/>
            </p:cNvSpPr>
            <p:nvPr/>
          </p:nvSpPr>
          <p:spPr bwMode="auto">
            <a:xfrm>
              <a:off x="5986463" y="465772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33" name="TextBox 225">
              <a:extLst>
                <a:ext uri="{FF2B5EF4-FFF2-40B4-BE49-F238E27FC236}">
                  <a16:creationId xmlns:a16="http://schemas.microsoft.com/office/drawing/2014/main" id="{6E0074C4-5A8E-46EE-844F-FA039633D136}"/>
                </a:ext>
              </a:extLst>
            </p:cNvPr>
            <p:cNvSpPr txBox="1">
              <a:spLocks noChangeArrowheads="1"/>
            </p:cNvSpPr>
            <p:nvPr/>
          </p:nvSpPr>
          <p:spPr bwMode="auto">
            <a:xfrm>
              <a:off x="6905625" y="46418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34" name="TextBox 226">
              <a:extLst>
                <a:ext uri="{FF2B5EF4-FFF2-40B4-BE49-F238E27FC236}">
                  <a16:creationId xmlns:a16="http://schemas.microsoft.com/office/drawing/2014/main" id="{EA58C00A-E4ED-4687-BBE3-16865E08ABC9}"/>
                </a:ext>
              </a:extLst>
            </p:cNvPr>
            <p:cNvSpPr txBox="1">
              <a:spLocks noChangeArrowheads="1"/>
            </p:cNvSpPr>
            <p:nvPr/>
          </p:nvSpPr>
          <p:spPr bwMode="auto">
            <a:xfrm>
              <a:off x="6459538" y="46926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35" name="TextBox 227">
              <a:extLst>
                <a:ext uri="{FF2B5EF4-FFF2-40B4-BE49-F238E27FC236}">
                  <a16:creationId xmlns:a16="http://schemas.microsoft.com/office/drawing/2014/main" id="{61DA00CB-EE15-42DE-BC62-5D2AA21DE868}"/>
                </a:ext>
              </a:extLst>
            </p:cNvPr>
            <p:cNvSpPr txBox="1">
              <a:spLocks noChangeArrowheads="1"/>
            </p:cNvSpPr>
            <p:nvPr/>
          </p:nvSpPr>
          <p:spPr bwMode="auto">
            <a:xfrm>
              <a:off x="4332288" y="170497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36" name="TextBox 228">
              <a:extLst>
                <a:ext uri="{FF2B5EF4-FFF2-40B4-BE49-F238E27FC236}">
                  <a16:creationId xmlns:a16="http://schemas.microsoft.com/office/drawing/2014/main" id="{B395B648-CA7E-4A39-9083-C4B3ADA6A391}"/>
                </a:ext>
              </a:extLst>
            </p:cNvPr>
            <p:cNvSpPr txBox="1">
              <a:spLocks noChangeArrowheads="1"/>
            </p:cNvSpPr>
            <p:nvPr/>
          </p:nvSpPr>
          <p:spPr bwMode="auto">
            <a:xfrm>
              <a:off x="4413250" y="2101850"/>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37" name="TextBox 229">
              <a:extLst>
                <a:ext uri="{FF2B5EF4-FFF2-40B4-BE49-F238E27FC236}">
                  <a16:creationId xmlns:a16="http://schemas.microsoft.com/office/drawing/2014/main" id="{A4FB4DDF-4B62-4DCA-80C6-250F49ACC20D}"/>
                </a:ext>
              </a:extLst>
            </p:cNvPr>
            <p:cNvSpPr txBox="1">
              <a:spLocks noChangeArrowheads="1"/>
            </p:cNvSpPr>
            <p:nvPr/>
          </p:nvSpPr>
          <p:spPr bwMode="auto">
            <a:xfrm>
              <a:off x="4710113" y="3152775"/>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V1</a:t>
              </a:r>
            </a:p>
          </p:txBody>
        </p:sp>
        <p:sp>
          <p:nvSpPr>
            <p:cNvPr id="38" name="TextBox 230">
              <a:extLst>
                <a:ext uri="{FF2B5EF4-FFF2-40B4-BE49-F238E27FC236}">
                  <a16:creationId xmlns:a16="http://schemas.microsoft.com/office/drawing/2014/main" id="{287D34F8-EBBF-442C-9462-6EA96B25B130}"/>
                </a:ext>
              </a:extLst>
            </p:cNvPr>
            <p:cNvSpPr txBox="1">
              <a:spLocks noChangeArrowheads="1"/>
            </p:cNvSpPr>
            <p:nvPr/>
          </p:nvSpPr>
          <p:spPr bwMode="auto">
            <a:xfrm>
              <a:off x="4694238" y="2759074"/>
              <a:ext cx="341387" cy="24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sz="907"/>
                <a:t>V2</a:t>
              </a:r>
            </a:p>
          </p:txBody>
        </p:sp>
        <p:sp>
          <p:nvSpPr>
            <p:cNvPr id="39" name="Text Box 181">
              <a:extLst>
                <a:ext uri="{FF2B5EF4-FFF2-40B4-BE49-F238E27FC236}">
                  <a16:creationId xmlns:a16="http://schemas.microsoft.com/office/drawing/2014/main" id="{45A11677-81AB-4B00-8F34-8C5CA34865A1}"/>
                </a:ext>
              </a:extLst>
            </p:cNvPr>
            <p:cNvSpPr txBox="1">
              <a:spLocks noChangeArrowheads="1"/>
            </p:cNvSpPr>
            <p:nvPr/>
          </p:nvSpPr>
          <p:spPr bwMode="auto">
            <a:xfrm rot="15583897">
              <a:off x="1983043" y="2346327"/>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0" name="Text Box 181">
              <a:extLst>
                <a:ext uri="{FF2B5EF4-FFF2-40B4-BE49-F238E27FC236}">
                  <a16:creationId xmlns:a16="http://schemas.microsoft.com/office/drawing/2014/main" id="{24840099-7D9C-4DEA-81D3-545E9145747B}"/>
                </a:ext>
              </a:extLst>
            </p:cNvPr>
            <p:cNvSpPr txBox="1">
              <a:spLocks noChangeArrowheads="1"/>
            </p:cNvSpPr>
            <p:nvPr/>
          </p:nvSpPr>
          <p:spPr bwMode="auto">
            <a:xfrm rot="15583897">
              <a:off x="2141793" y="2359027"/>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1" name="Text Box 181">
              <a:extLst>
                <a:ext uri="{FF2B5EF4-FFF2-40B4-BE49-F238E27FC236}">
                  <a16:creationId xmlns:a16="http://schemas.microsoft.com/office/drawing/2014/main" id="{04C875EC-BA75-4AA9-A142-224CE43A91D5}"/>
                </a:ext>
              </a:extLst>
            </p:cNvPr>
            <p:cNvSpPr txBox="1">
              <a:spLocks noChangeArrowheads="1"/>
            </p:cNvSpPr>
            <p:nvPr/>
          </p:nvSpPr>
          <p:spPr bwMode="auto">
            <a:xfrm rot="15583897">
              <a:off x="3870581" y="2359026"/>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2" name="Text Box 181">
              <a:extLst>
                <a:ext uri="{FF2B5EF4-FFF2-40B4-BE49-F238E27FC236}">
                  <a16:creationId xmlns:a16="http://schemas.microsoft.com/office/drawing/2014/main" id="{3F00F948-D5E2-4BF7-9251-769E0C067005}"/>
                </a:ext>
              </a:extLst>
            </p:cNvPr>
            <p:cNvSpPr txBox="1">
              <a:spLocks noChangeArrowheads="1"/>
            </p:cNvSpPr>
            <p:nvPr/>
          </p:nvSpPr>
          <p:spPr bwMode="auto">
            <a:xfrm rot="15008395">
              <a:off x="1092456" y="4297364"/>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3" name="Text Box 181">
              <a:extLst>
                <a:ext uri="{FF2B5EF4-FFF2-40B4-BE49-F238E27FC236}">
                  <a16:creationId xmlns:a16="http://schemas.microsoft.com/office/drawing/2014/main" id="{10EBD2F1-74AD-4D22-B72F-07158B16F091}"/>
                </a:ext>
              </a:extLst>
            </p:cNvPr>
            <p:cNvSpPr txBox="1">
              <a:spLocks noChangeArrowheads="1"/>
            </p:cNvSpPr>
            <p:nvPr/>
          </p:nvSpPr>
          <p:spPr bwMode="auto">
            <a:xfrm rot="15008395">
              <a:off x="2886331" y="4507708"/>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4" name="Text Box 181">
              <a:extLst>
                <a:ext uri="{FF2B5EF4-FFF2-40B4-BE49-F238E27FC236}">
                  <a16:creationId xmlns:a16="http://schemas.microsoft.com/office/drawing/2014/main" id="{D309F420-F53A-4108-A82B-0A6369434BA7}"/>
                </a:ext>
              </a:extLst>
            </p:cNvPr>
            <p:cNvSpPr txBox="1">
              <a:spLocks noChangeArrowheads="1"/>
            </p:cNvSpPr>
            <p:nvPr/>
          </p:nvSpPr>
          <p:spPr bwMode="auto">
            <a:xfrm rot="15008395">
              <a:off x="3076831" y="4508501"/>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5" name="Text Box 181">
              <a:extLst>
                <a:ext uri="{FF2B5EF4-FFF2-40B4-BE49-F238E27FC236}">
                  <a16:creationId xmlns:a16="http://schemas.microsoft.com/office/drawing/2014/main" id="{1D877E33-3A06-4582-AA43-FCA34D854945}"/>
                </a:ext>
              </a:extLst>
            </p:cNvPr>
            <p:cNvSpPr txBox="1">
              <a:spLocks noChangeArrowheads="1"/>
            </p:cNvSpPr>
            <p:nvPr/>
          </p:nvSpPr>
          <p:spPr bwMode="auto">
            <a:xfrm rot="15008395">
              <a:off x="4869118" y="4530727"/>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6" name="Text Box 181">
              <a:extLst>
                <a:ext uri="{FF2B5EF4-FFF2-40B4-BE49-F238E27FC236}">
                  <a16:creationId xmlns:a16="http://schemas.microsoft.com/office/drawing/2014/main" id="{F65F4219-117E-4692-B219-4FF9072F2876}"/>
                </a:ext>
              </a:extLst>
            </p:cNvPr>
            <p:cNvSpPr txBox="1">
              <a:spLocks noChangeArrowheads="1"/>
            </p:cNvSpPr>
            <p:nvPr/>
          </p:nvSpPr>
          <p:spPr bwMode="auto">
            <a:xfrm rot="15008395">
              <a:off x="5097718" y="4708527"/>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7" name="Text Box 181">
              <a:extLst>
                <a:ext uri="{FF2B5EF4-FFF2-40B4-BE49-F238E27FC236}">
                  <a16:creationId xmlns:a16="http://schemas.microsoft.com/office/drawing/2014/main" id="{B60567D9-F7BA-42ED-B727-51B6AEF603AE}"/>
                </a:ext>
              </a:extLst>
            </p:cNvPr>
            <p:cNvSpPr txBox="1">
              <a:spLocks noChangeArrowheads="1"/>
            </p:cNvSpPr>
            <p:nvPr/>
          </p:nvSpPr>
          <p:spPr bwMode="auto">
            <a:xfrm rot="15008395">
              <a:off x="7178931" y="4873627"/>
              <a:ext cx="601152" cy="2174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8" name="Text Box 181">
              <a:extLst>
                <a:ext uri="{FF2B5EF4-FFF2-40B4-BE49-F238E27FC236}">
                  <a16:creationId xmlns:a16="http://schemas.microsoft.com/office/drawing/2014/main" id="{27F26834-4E9F-4478-88A2-DDAB6AE14F3C}"/>
                </a:ext>
              </a:extLst>
            </p:cNvPr>
            <p:cNvSpPr txBox="1">
              <a:spLocks noChangeArrowheads="1"/>
            </p:cNvSpPr>
            <p:nvPr/>
          </p:nvSpPr>
          <p:spPr bwMode="auto">
            <a:xfrm>
              <a:off x="4402400" y="1547813"/>
              <a:ext cx="601139" cy="2174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sp>
          <p:nvSpPr>
            <p:cNvPr id="49" name="Text Box 181">
              <a:extLst>
                <a:ext uri="{FF2B5EF4-FFF2-40B4-BE49-F238E27FC236}">
                  <a16:creationId xmlns:a16="http://schemas.microsoft.com/office/drawing/2014/main" id="{45484507-107E-4786-9244-1D61DC9FD6B1}"/>
                </a:ext>
              </a:extLst>
            </p:cNvPr>
            <p:cNvSpPr txBox="1">
              <a:spLocks noChangeArrowheads="1"/>
            </p:cNvSpPr>
            <p:nvPr/>
          </p:nvSpPr>
          <p:spPr bwMode="auto">
            <a:xfrm>
              <a:off x="4861981" y="3470275"/>
              <a:ext cx="601139" cy="2174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defRPr>
              </a:lvl1pPr>
              <a:lvl2pPr marL="742950" indent="-285750">
                <a:lnSpc>
                  <a:spcPct val="94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defRPr>
              </a:lvl2pPr>
              <a:lvl3pPr marL="1143000" indent="-228600">
                <a:lnSpc>
                  <a:spcPct val="94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defRPr>
              </a:lvl3pPr>
              <a:lvl4pPr marL="1600200" indent="-228600">
                <a:lnSpc>
                  <a:spcPct val="94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defRPr>
              </a:lvl4pPr>
              <a:lvl5pPr marL="2057400" indent="-228600">
                <a:lnSpc>
                  <a:spcPct val="94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5pPr>
              <a:lvl6pPr marL="25146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6pPr>
              <a:lvl7pPr marL="29718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7pPr>
              <a:lvl8pPr marL="34290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8pPr>
              <a:lvl9pPr marL="3886200" indent="-228600" defTabSz="449263" eaLnBrk="0" fontAlgn="base" hangingPunct="0">
                <a:lnSpc>
                  <a:spcPct val="94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defRPr>
              </a:lvl9pPr>
            </a:lstStyle>
            <a:p>
              <a:pPr algn="just" eaLnBrk="1">
                <a:spcAft>
                  <a:spcPct val="0"/>
                </a:spcAft>
                <a:buFont typeface="Wingdings" panose="05000000000000000000" pitchFamily="2" charset="2"/>
                <a:buNone/>
              </a:pPr>
              <a:r>
                <a:rPr lang="en-GB" altLang="en-US" sz="726">
                  <a:solidFill>
                    <a:schemeClr val="tx1"/>
                  </a:solidFill>
                </a:rPr>
                <a:t>Plot strip</a:t>
              </a:r>
            </a:p>
          </p:txBody>
        </p:sp>
      </p:grpSp>
      <p:sp>
        <p:nvSpPr>
          <p:cNvPr id="3" name="TextBox 2">
            <a:extLst>
              <a:ext uri="{FF2B5EF4-FFF2-40B4-BE49-F238E27FC236}">
                <a16:creationId xmlns:a16="http://schemas.microsoft.com/office/drawing/2014/main" id="{C3E21065-997B-46A4-AB69-FA1AB360222F}"/>
              </a:ext>
            </a:extLst>
          </p:cNvPr>
          <p:cNvSpPr txBox="1"/>
          <p:nvPr/>
        </p:nvSpPr>
        <p:spPr>
          <a:xfrm>
            <a:off x="4501458" y="4076254"/>
            <a:ext cx="1077016" cy="369332"/>
          </a:xfrm>
          <a:prstGeom prst="rect">
            <a:avLst/>
          </a:prstGeom>
          <a:noFill/>
        </p:spPr>
        <p:txBody>
          <a:bodyPr wrap="square" rtlCol="0">
            <a:spAutoFit/>
          </a:bodyPr>
          <a:lstStyle/>
          <a:p>
            <a:r>
              <a:rPr lang="en-GB" dirty="0"/>
              <a:t>2018</a:t>
            </a:r>
          </a:p>
        </p:txBody>
      </p:sp>
      <p:sp>
        <p:nvSpPr>
          <p:cNvPr id="4" name="TextBox 3">
            <a:extLst>
              <a:ext uri="{FF2B5EF4-FFF2-40B4-BE49-F238E27FC236}">
                <a16:creationId xmlns:a16="http://schemas.microsoft.com/office/drawing/2014/main" id="{47E3A0F6-1700-4B01-8E76-1343C5F5F84A}"/>
              </a:ext>
            </a:extLst>
          </p:cNvPr>
          <p:cNvSpPr txBox="1"/>
          <p:nvPr/>
        </p:nvSpPr>
        <p:spPr>
          <a:xfrm>
            <a:off x="2963383" y="4191260"/>
            <a:ext cx="1143180" cy="369332"/>
          </a:xfrm>
          <a:prstGeom prst="rect">
            <a:avLst/>
          </a:prstGeom>
          <a:noFill/>
        </p:spPr>
        <p:txBody>
          <a:bodyPr wrap="square" rtlCol="0">
            <a:spAutoFit/>
          </a:bodyPr>
          <a:lstStyle/>
          <a:p>
            <a:r>
              <a:rPr lang="en-GB" dirty="0"/>
              <a:t>2019</a:t>
            </a:r>
          </a:p>
        </p:txBody>
      </p:sp>
      <p:sp>
        <p:nvSpPr>
          <p:cNvPr id="5" name="Arrow: Up 4">
            <a:extLst>
              <a:ext uri="{FF2B5EF4-FFF2-40B4-BE49-F238E27FC236}">
                <a16:creationId xmlns:a16="http://schemas.microsoft.com/office/drawing/2014/main" id="{EDF8DFAC-F56D-414A-A99B-8D630E24506C}"/>
              </a:ext>
            </a:extLst>
          </p:cNvPr>
          <p:cNvSpPr/>
          <p:nvPr/>
        </p:nvSpPr>
        <p:spPr>
          <a:xfrm flipH="1">
            <a:off x="5238846" y="3570340"/>
            <a:ext cx="151422" cy="41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row: Up 123">
            <a:extLst>
              <a:ext uri="{FF2B5EF4-FFF2-40B4-BE49-F238E27FC236}">
                <a16:creationId xmlns:a16="http://schemas.microsoft.com/office/drawing/2014/main" id="{DB755D94-B988-4010-A851-094FA3EA45D1}"/>
              </a:ext>
            </a:extLst>
          </p:cNvPr>
          <p:cNvSpPr/>
          <p:nvPr/>
        </p:nvSpPr>
        <p:spPr>
          <a:xfrm rot="18782521" flipH="1">
            <a:off x="4128996" y="3868219"/>
            <a:ext cx="173957" cy="41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Arrow: Up 124">
            <a:extLst>
              <a:ext uri="{FF2B5EF4-FFF2-40B4-BE49-F238E27FC236}">
                <a16:creationId xmlns:a16="http://schemas.microsoft.com/office/drawing/2014/main" id="{1294E644-C922-4C39-B391-FDFCF76667C7}"/>
              </a:ext>
            </a:extLst>
          </p:cNvPr>
          <p:cNvSpPr/>
          <p:nvPr/>
        </p:nvSpPr>
        <p:spPr>
          <a:xfrm rot="1727735" flipH="1">
            <a:off x="3704360" y="3921064"/>
            <a:ext cx="101170" cy="41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Arrow: Up 125">
            <a:extLst>
              <a:ext uri="{FF2B5EF4-FFF2-40B4-BE49-F238E27FC236}">
                <a16:creationId xmlns:a16="http://schemas.microsoft.com/office/drawing/2014/main" id="{3E8162A7-E89A-4E3D-9318-6B41EF3E3F6A}"/>
              </a:ext>
            </a:extLst>
          </p:cNvPr>
          <p:cNvSpPr/>
          <p:nvPr/>
        </p:nvSpPr>
        <p:spPr>
          <a:xfrm rot="19507819" flipH="1">
            <a:off x="2789936" y="3969342"/>
            <a:ext cx="151422" cy="4101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D7198BD-6D65-4536-8821-A27AC06A92E7}"/>
              </a:ext>
            </a:extLst>
          </p:cNvPr>
          <p:cNvSpPr txBox="1"/>
          <p:nvPr/>
        </p:nvSpPr>
        <p:spPr>
          <a:xfrm>
            <a:off x="7247308" y="977354"/>
            <a:ext cx="4353099" cy="1200329"/>
          </a:xfrm>
          <a:prstGeom prst="rect">
            <a:avLst/>
          </a:prstGeom>
          <a:noFill/>
        </p:spPr>
        <p:txBody>
          <a:bodyPr wrap="square" rtlCol="0">
            <a:spAutoFit/>
          </a:bodyPr>
          <a:lstStyle/>
          <a:p>
            <a:r>
              <a:rPr lang="en-GB" dirty="0"/>
              <a:t>In both years, 6 strips were sown in each of the conventional plot strip and the integrated plot strip – 2 mixture strips and 2 monoculture strips of each species.</a:t>
            </a:r>
          </a:p>
        </p:txBody>
      </p:sp>
      <p:sp>
        <p:nvSpPr>
          <p:cNvPr id="127" name="TextBox 126">
            <a:extLst>
              <a:ext uri="{FF2B5EF4-FFF2-40B4-BE49-F238E27FC236}">
                <a16:creationId xmlns:a16="http://schemas.microsoft.com/office/drawing/2014/main" id="{63339BA1-A01C-40FE-B658-21212DCE917A}"/>
              </a:ext>
            </a:extLst>
          </p:cNvPr>
          <p:cNvSpPr txBox="1"/>
          <p:nvPr/>
        </p:nvSpPr>
        <p:spPr>
          <a:xfrm>
            <a:off x="4714129" y="982485"/>
            <a:ext cx="2442214" cy="1477328"/>
          </a:xfrm>
          <a:prstGeom prst="rect">
            <a:avLst/>
          </a:prstGeom>
          <a:noFill/>
        </p:spPr>
        <p:txBody>
          <a:bodyPr wrap="square" rtlCol="0">
            <a:spAutoFit/>
          </a:bodyPr>
          <a:lstStyle/>
          <a:p>
            <a:r>
              <a:rPr lang="en-GB" dirty="0"/>
              <a:t>The mixture strips were sown at a 50% rate of their standard density. </a:t>
            </a:r>
          </a:p>
          <a:p>
            <a:r>
              <a:rPr lang="en-GB" dirty="0"/>
              <a:t>Wheat = Tybalt</a:t>
            </a:r>
          </a:p>
          <a:p>
            <a:r>
              <a:rPr lang="en-GB" dirty="0"/>
              <a:t>Bean = Boxer</a:t>
            </a:r>
          </a:p>
        </p:txBody>
      </p:sp>
      <p:grpSp>
        <p:nvGrpSpPr>
          <p:cNvPr id="128" name="Group 127">
            <a:extLst>
              <a:ext uri="{FF2B5EF4-FFF2-40B4-BE49-F238E27FC236}">
                <a16:creationId xmlns:a16="http://schemas.microsoft.com/office/drawing/2014/main" id="{0E1E2479-53AB-4B6E-8FA8-D8F1A4DAEFAD}"/>
              </a:ext>
            </a:extLst>
          </p:cNvPr>
          <p:cNvGrpSpPr>
            <a:grpSpLocks/>
          </p:cNvGrpSpPr>
          <p:nvPr/>
        </p:nvGrpSpPr>
        <p:grpSpPr bwMode="auto">
          <a:xfrm>
            <a:off x="6274654" y="3248352"/>
            <a:ext cx="5790466" cy="3480721"/>
            <a:chOff x="-123015" y="395461"/>
            <a:chExt cx="8468681" cy="7079715"/>
          </a:xfrm>
        </p:grpSpPr>
        <p:cxnSp>
          <p:nvCxnSpPr>
            <p:cNvPr id="129" name="Straight Arrow Connector 6">
              <a:extLst>
                <a:ext uri="{FF2B5EF4-FFF2-40B4-BE49-F238E27FC236}">
                  <a16:creationId xmlns:a16="http://schemas.microsoft.com/office/drawing/2014/main" id="{5FB5178D-20B6-4A56-9611-69C21A6F662C}"/>
                </a:ext>
              </a:extLst>
            </p:cNvPr>
            <p:cNvCxnSpPr>
              <a:cxnSpLocks noChangeShapeType="1"/>
            </p:cNvCxnSpPr>
            <p:nvPr/>
          </p:nvCxnSpPr>
          <p:spPr bwMode="auto">
            <a:xfrm>
              <a:off x="630282" y="899517"/>
              <a:ext cx="2436122"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7">
              <a:extLst>
                <a:ext uri="{FF2B5EF4-FFF2-40B4-BE49-F238E27FC236}">
                  <a16:creationId xmlns:a16="http://schemas.microsoft.com/office/drawing/2014/main" id="{02CCFEB6-607E-4C5E-A875-A9800D0D6598}"/>
                </a:ext>
              </a:extLst>
            </p:cNvPr>
            <p:cNvSpPr txBox="1">
              <a:spLocks noChangeArrowheads="1"/>
            </p:cNvSpPr>
            <p:nvPr/>
          </p:nvSpPr>
          <p:spPr bwMode="auto">
            <a:xfrm>
              <a:off x="1584875" y="465137"/>
              <a:ext cx="698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a:t>18 m</a:t>
              </a:r>
            </a:p>
          </p:txBody>
        </p:sp>
        <p:cxnSp>
          <p:nvCxnSpPr>
            <p:cNvPr id="131" name="Straight Arrow Connector 8">
              <a:extLst>
                <a:ext uri="{FF2B5EF4-FFF2-40B4-BE49-F238E27FC236}">
                  <a16:creationId xmlns:a16="http://schemas.microsoft.com/office/drawing/2014/main" id="{297751B0-BBD7-4034-9ECE-84A23D0F3339}"/>
                </a:ext>
              </a:extLst>
            </p:cNvPr>
            <p:cNvCxnSpPr>
              <a:cxnSpLocks noChangeShapeType="1"/>
            </p:cNvCxnSpPr>
            <p:nvPr/>
          </p:nvCxnSpPr>
          <p:spPr bwMode="auto">
            <a:xfrm>
              <a:off x="577850" y="5796061"/>
              <a:ext cx="488979"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Box 9">
              <a:extLst>
                <a:ext uri="{FF2B5EF4-FFF2-40B4-BE49-F238E27FC236}">
                  <a16:creationId xmlns:a16="http://schemas.microsoft.com/office/drawing/2014/main" id="{CDFE6524-2B31-4091-964D-CF5AA2C89280}"/>
                </a:ext>
              </a:extLst>
            </p:cNvPr>
            <p:cNvSpPr txBox="1">
              <a:spLocks noChangeArrowheads="1"/>
            </p:cNvSpPr>
            <p:nvPr/>
          </p:nvSpPr>
          <p:spPr bwMode="auto">
            <a:xfrm>
              <a:off x="537645" y="5796061"/>
              <a:ext cx="569387" cy="3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a:t>3 m</a:t>
              </a:r>
            </a:p>
          </p:txBody>
        </p:sp>
        <p:sp>
          <p:nvSpPr>
            <p:cNvPr id="133" name="TextBox 20">
              <a:extLst>
                <a:ext uri="{FF2B5EF4-FFF2-40B4-BE49-F238E27FC236}">
                  <a16:creationId xmlns:a16="http://schemas.microsoft.com/office/drawing/2014/main" id="{980ED114-3771-4841-9C3A-7E9D35D278B7}"/>
                </a:ext>
              </a:extLst>
            </p:cNvPr>
            <p:cNvSpPr txBox="1">
              <a:spLocks noChangeArrowheads="1"/>
            </p:cNvSpPr>
            <p:nvPr/>
          </p:nvSpPr>
          <p:spPr bwMode="auto">
            <a:xfrm>
              <a:off x="-123015" y="6228107"/>
              <a:ext cx="4114281" cy="12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4000"/>
                </a:lnSpc>
                <a:buClr>
                  <a:srgbClr val="000000"/>
                </a:buClr>
                <a:buSzPct val="45000"/>
                <a:buFont typeface="Wingdings" panose="05000000000000000000" pitchFamily="2" charset="2"/>
                <a:buNone/>
              </a:pPr>
              <a:r>
                <a:rPr lang="en-GB" altLang="en-US" dirty="0"/>
                <a:t>Kennels field A (Integrated)</a:t>
              </a:r>
            </a:p>
            <a:p>
              <a:pPr algn="ctr" eaLnBrk="1">
                <a:lnSpc>
                  <a:spcPct val="94000"/>
                </a:lnSpc>
                <a:buClr>
                  <a:srgbClr val="000000"/>
                </a:buClr>
                <a:buSzPct val="45000"/>
                <a:buFont typeface="Wingdings" panose="05000000000000000000" pitchFamily="2" charset="2"/>
                <a:buNone/>
              </a:pPr>
              <a:r>
                <a:rPr lang="en-GB" altLang="en-US" dirty="0"/>
                <a:t>wheat-bean</a:t>
              </a:r>
            </a:p>
          </p:txBody>
        </p:sp>
        <p:sp>
          <p:nvSpPr>
            <p:cNvPr id="134" name="TextBox 1">
              <a:extLst>
                <a:ext uri="{FF2B5EF4-FFF2-40B4-BE49-F238E27FC236}">
                  <a16:creationId xmlns:a16="http://schemas.microsoft.com/office/drawing/2014/main" id="{FE37D407-6AD0-44D8-9F63-C9CF62733578}"/>
                </a:ext>
              </a:extLst>
            </p:cNvPr>
            <p:cNvSpPr txBox="1">
              <a:spLocks noChangeArrowheads="1"/>
            </p:cNvSpPr>
            <p:nvPr/>
          </p:nvSpPr>
          <p:spPr bwMode="auto">
            <a:xfrm rot="-5400000">
              <a:off x="-1436400" y="3179150"/>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1. Bean</a:t>
              </a:r>
            </a:p>
          </p:txBody>
        </p:sp>
        <p:sp>
          <p:nvSpPr>
            <p:cNvPr id="135" name="TextBox 29">
              <a:extLst>
                <a:ext uri="{FF2B5EF4-FFF2-40B4-BE49-F238E27FC236}">
                  <a16:creationId xmlns:a16="http://schemas.microsoft.com/office/drawing/2014/main" id="{96F3FD67-9221-405E-AFD8-5CA76CDCA238}"/>
                </a:ext>
              </a:extLst>
            </p:cNvPr>
            <p:cNvSpPr txBox="1">
              <a:spLocks noChangeArrowheads="1"/>
            </p:cNvSpPr>
            <p:nvPr/>
          </p:nvSpPr>
          <p:spPr bwMode="auto">
            <a:xfrm rot="-5400000">
              <a:off x="-1031093" y="3179150"/>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2. Bean-Wheat</a:t>
              </a:r>
            </a:p>
          </p:txBody>
        </p:sp>
        <p:sp>
          <p:nvSpPr>
            <p:cNvPr id="136" name="TextBox 30">
              <a:extLst>
                <a:ext uri="{FF2B5EF4-FFF2-40B4-BE49-F238E27FC236}">
                  <a16:creationId xmlns:a16="http://schemas.microsoft.com/office/drawing/2014/main" id="{7267B709-9B75-4846-9214-48FFE3AD74BF}"/>
                </a:ext>
              </a:extLst>
            </p:cNvPr>
            <p:cNvSpPr txBox="1">
              <a:spLocks noChangeArrowheads="1"/>
            </p:cNvSpPr>
            <p:nvPr/>
          </p:nvSpPr>
          <p:spPr bwMode="auto">
            <a:xfrm rot="-5400000">
              <a:off x="-628845" y="3179150"/>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3. Bean</a:t>
              </a:r>
            </a:p>
          </p:txBody>
        </p:sp>
        <p:sp>
          <p:nvSpPr>
            <p:cNvPr id="137" name="TextBox 31">
              <a:extLst>
                <a:ext uri="{FF2B5EF4-FFF2-40B4-BE49-F238E27FC236}">
                  <a16:creationId xmlns:a16="http://schemas.microsoft.com/office/drawing/2014/main" id="{37611B81-6F5C-4DAB-BE38-7E59B6598A75}"/>
                </a:ext>
              </a:extLst>
            </p:cNvPr>
            <p:cNvSpPr txBox="1">
              <a:spLocks noChangeArrowheads="1"/>
            </p:cNvSpPr>
            <p:nvPr/>
          </p:nvSpPr>
          <p:spPr bwMode="auto">
            <a:xfrm rot="-5400000">
              <a:off x="-243545" y="3179150"/>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4. Wheat</a:t>
              </a:r>
            </a:p>
          </p:txBody>
        </p:sp>
        <p:sp>
          <p:nvSpPr>
            <p:cNvPr id="138" name="TextBox 32">
              <a:extLst>
                <a:ext uri="{FF2B5EF4-FFF2-40B4-BE49-F238E27FC236}">
                  <a16:creationId xmlns:a16="http://schemas.microsoft.com/office/drawing/2014/main" id="{A61F2FC1-C7F3-4B70-BFFB-8C2C5924355E}"/>
                </a:ext>
              </a:extLst>
            </p:cNvPr>
            <p:cNvSpPr txBox="1">
              <a:spLocks noChangeArrowheads="1"/>
            </p:cNvSpPr>
            <p:nvPr/>
          </p:nvSpPr>
          <p:spPr bwMode="auto">
            <a:xfrm rot="-5400000">
              <a:off x="140112" y="3179151"/>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dirty="0"/>
                <a:t>5. Wheat</a:t>
              </a:r>
            </a:p>
          </p:txBody>
        </p:sp>
        <p:sp>
          <p:nvSpPr>
            <p:cNvPr id="139" name="TextBox 33">
              <a:extLst>
                <a:ext uri="{FF2B5EF4-FFF2-40B4-BE49-F238E27FC236}">
                  <a16:creationId xmlns:a16="http://schemas.microsoft.com/office/drawing/2014/main" id="{CC884E5E-4632-4BED-8403-E6E2EF9F4003}"/>
                </a:ext>
              </a:extLst>
            </p:cNvPr>
            <p:cNvSpPr txBox="1">
              <a:spLocks noChangeArrowheads="1"/>
            </p:cNvSpPr>
            <p:nvPr/>
          </p:nvSpPr>
          <p:spPr bwMode="auto">
            <a:xfrm rot="-5400000">
              <a:off x="579473" y="3179151"/>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6. Bean-Wheat</a:t>
              </a:r>
            </a:p>
          </p:txBody>
        </p:sp>
        <p:sp>
          <p:nvSpPr>
            <p:cNvPr id="140" name="TextBox 20">
              <a:extLst>
                <a:ext uri="{FF2B5EF4-FFF2-40B4-BE49-F238E27FC236}">
                  <a16:creationId xmlns:a16="http://schemas.microsoft.com/office/drawing/2014/main" id="{21AFC56A-E6D8-45EC-A0E0-A4096D1BF151}"/>
                </a:ext>
              </a:extLst>
            </p:cNvPr>
            <p:cNvSpPr txBox="1">
              <a:spLocks noChangeArrowheads="1"/>
            </p:cNvSpPr>
            <p:nvPr/>
          </p:nvSpPr>
          <p:spPr bwMode="auto">
            <a:xfrm>
              <a:off x="3967496" y="6228109"/>
              <a:ext cx="4378170" cy="12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4000"/>
                </a:lnSpc>
                <a:buClr>
                  <a:srgbClr val="000000"/>
                </a:buClr>
                <a:buSzPct val="45000"/>
                <a:buFont typeface="Wingdings" panose="05000000000000000000" pitchFamily="2" charset="2"/>
                <a:buNone/>
              </a:pPr>
              <a:r>
                <a:rPr lang="en-GB" altLang="en-US" dirty="0"/>
                <a:t>Kennels field B (Conventional)</a:t>
              </a:r>
            </a:p>
            <a:p>
              <a:pPr algn="ctr" eaLnBrk="1">
                <a:lnSpc>
                  <a:spcPct val="94000"/>
                </a:lnSpc>
                <a:buClr>
                  <a:srgbClr val="000000"/>
                </a:buClr>
                <a:buSzPct val="45000"/>
                <a:buFont typeface="Wingdings" panose="05000000000000000000" pitchFamily="2" charset="2"/>
                <a:buNone/>
              </a:pPr>
              <a:r>
                <a:rPr lang="en-GB" altLang="en-US" dirty="0"/>
                <a:t>wheat-bean</a:t>
              </a:r>
            </a:p>
          </p:txBody>
        </p:sp>
        <p:cxnSp>
          <p:nvCxnSpPr>
            <p:cNvPr id="141" name="Straight Arrow Connector 6">
              <a:extLst>
                <a:ext uri="{FF2B5EF4-FFF2-40B4-BE49-F238E27FC236}">
                  <a16:creationId xmlns:a16="http://schemas.microsoft.com/office/drawing/2014/main" id="{39D7A67F-EE39-4385-B664-205D641242E6}"/>
                </a:ext>
              </a:extLst>
            </p:cNvPr>
            <p:cNvCxnSpPr>
              <a:cxnSpLocks noChangeShapeType="1"/>
            </p:cNvCxnSpPr>
            <p:nvPr/>
          </p:nvCxnSpPr>
          <p:spPr bwMode="auto">
            <a:xfrm>
              <a:off x="4844917" y="829841"/>
              <a:ext cx="2436122"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TextBox 7">
              <a:extLst>
                <a:ext uri="{FF2B5EF4-FFF2-40B4-BE49-F238E27FC236}">
                  <a16:creationId xmlns:a16="http://schemas.microsoft.com/office/drawing/2014/main" id="{1328B8B9-180B-4A2E-B837-ECBD7698F238}"/>
                </a:ext>
              </a:extLst>
            </p:cNvPr>
            <p:cNvSpPr txBox="1">
              <a:spLocks noChangeArrowheads="1"/>
            </p:cNvSpPr>
            <p:nvPr/>
          </p:nvSpPr>
          <p:spPr bwMode="auto">
            <a:xfrm>
              <a:off x="5799510" y="395461"/>
              <a:ext cx="698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a:t>18 m</a:t>
              </a:r>
            </a:p>
          </p:txBody>
        </p:sp>
        <p:cxnSp>
          <p:nvCxnSpPr>
            <p:cNvPr id="143" name="Straight Arrow Connector 8">
              <a:extLst>
                <a:ext uri="{FF2B5EF4-FFF2-40B4-BE49-F238E27FC236}">
                  <a16:creationId xmlns:a16="http://schemas.microsoft.com/office/drawing/2014/main" id="{2A9423A8-B480-46FB-96DE-CBC1CBC4E82D}"/>
                </a:ext>
              </a:extLst>
            </p:cNvPr>
            <p:cNvCxnSpPr>
              <a:cxnSpLocks noChangeShapeType="1"/>
            </p:cNvCxnSpPr>
            <p:nvPr/>
          </p:nvCxnSpPr>
          <p:spPr bwMode="auto">
            <a:xfrm>
              <a:off x="4792485" y="5726385"/>
              <a:ext cx="488979"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Box 9">
              <a:extLst>
                <a:ext uri="{FF2B5EF4-FFF2-40B4-BE49-F238E27FC236}">
                  <a16:creationId xmlns:a16="http://schemas.microsoft.com/office/drawing/2014/main" id="{CE27132E-D956-48F0-8741-2361C64934CC}"/>
                </a:ext>
              </a:extLst>
            </p:cNvPr>
            <p:cNvSpPr txBox="1">
              <a:spLocks noChangeArrowheads="1"/>
            </p:cNvSpPr>
            <p:nvPr/>
          </p:nvSpPr>
          <p:spPr bwMode="auto">
            <a:xfrm>
              <a:off x="4752280" y="5726385"/>
              <a:ext cx="569387" cy="3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4000"/>
                </a:lnSpc>
                <a:buClr>
                  <a:srgbClr val="000000"/>
                </a:buClr>
                <a:buSzPct val="45000"/>
                <a:buFont typeface="Wingdings" panose="05000000000000000000" pitchFamily="2" charset="2"/>
                <a:buNone/>
              </a:pPr>
              <a:r>
                <a:rPr lang="en-GB" altLang="en-US"/>
                <a:t>3 m</a:t>
              </a:r>
            </a:p>
          </p:txBody>
        </p:sp>
        <p:sp>
          <p:nvSpPr>
            <p:cNvPr id="145" name="TextBox 27">
              <a:extLst>
                <a:ext uri="{FF2B5EF4-FFF2-40B4-BE49-F238E27FC236}">
                  <a16:creationId xmlns:a16="http://schemas.microsoft.com/office/drawing/2014/main" id="{42AD1BDB-BDC9-4CC2-81D4-DC63FA8161F0}"/>
                </a:ext>
              </a:extLst>
            </p:cNvPr>
            <p:cNvSpPr txBox="1">
              <a:spLocks noChangeArrowheads="1"/>
            </p:cNvSpPr>
            <p:nvPr/>
          </p:nvSpPr>
          <p:spPr bwMode="auto">
            <a:xfrm rot="-5400000">
              <a:off x="2778235" y="3109474"/>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1. Bean</a:t>
              </a:r>
            </a:p>
          </p:txBody>
        </p:sp>
        <p:sp>
          <p:nvSpPr>
            <p:cNvPr id="146" name="TextBox 28">
              <a:extLst>
                <a:ext uri="{FF2B5EF4-FFF2-40B4-BE49-F238E27FC236}">
                  <a16:creationId xmlns:a16="http://schemas.microsoft.com/office/drawing/2014/main" id="{840C21A5-39D4-42B1-8871-60DAF5CC449A}"/>
                </a:ext>
              </a:extLst>
            </p:cNvPr>
            <p:cNvSpPr txBox="1">
              <a:spLocks noChangeArrowheads="1"/>
            </p:cNvSpPr>
            <p:nvPr/>
          </p:nvSpPr>
          <p:spPr bwMode="auto">
            <a:xfrm rot="-5400000">
              <a:off x="3183542" y="3109474"/>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2. Bean-Wheat</a:t>
              </a:r>
            </a:p>
          </p:txBody>
        </p:sp>
        <p:sp>
          <p:nvSpPr>
            <p:cNvPr id="147" name="TextBox 34">
              <a:extLst>
                <a:ext uri="{FF2B5EF4-FFF2-40B4-BE49-F238E27FC236}">
                  <a16:creationId xmlns:a16="http://schemas.microsoft.com/office/drawing/2014/main" id="{1C46D98E-AF6E-4C9F-B246-018299A34228}"/>
                </a:ext>
              </a:extLst>
            </p:cNvPr>
            <p:cNvSpPr txBox="1">
              <a:spLocks noChangeArrowheads="1"/>
            </p:cNvSpPr>
            <p:nvPr/>
          </p:nvSpPr>
          <p:spPr bwMode="auto">
            <a:xfrm rot="-5400000">
              <a:off x="3585790" y="3109474"/>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3. Wheat</a:t>
              </a:r>
            </a:p>
          </p:txBody>
        </p:sp>
        <p:sp>
          <p:nvSpPr>
            <p:cNvPr id="148" name="TextBox 35">
              <a:extLst>
                <a:ext uri="{FF2B5EF4-FFF2-40B4-BE49-F238E27FC236}">
                  <a16:creationId xmlns:a16="http://schemas.microsoft.com/office/drawing/2014/main" id="{71E6F779-9366-4B3B-B3CF-6E1C9E34A63F}"/>
                </a:ext>
              </a:extLst>
            </p:cNvPr>
            <p:cNvSpPr txBox="1">
              <a:spLocks noChangeArrowheads="1"/>
            </p:cNvSpPr>
            <p:nvPr/>
          </p:nvSpPr>
          <p:spPr bwMode="auto">
            <a:xfrm rot="-5400000">
              <a:off x="3971090" y="3109474"/>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4. Bean</a:t>
              </a:r>
            </a:p>
          </p:txBody>
        </p:sp>
        <p:sp>
          <p:nvSpPr>
            <p:cNvPr id="149" name="TextBox 36">
              <a:extLst>
                <a:ext uri="{FF2B5EF4-FFF2-40B4-BE49-F238E27FC236}">
                  <a16:creationId xmlns:a16="http://schemas.microsoft.com/office/drawing/2014/main" id="{764B1D2D-E405-4C35-907F-11B7D736766F}"/>
                </a:ext>
              </a:extLst>
            </p:cNvPr>
            <p:cNvSpPr txBox="1">
              <a:spLocks noChangeArrowheads="1"/>
            </p:cNvSpPr>
            <p:nvPr/>
          </p:nvSpPr>
          <p:spPr bwMode="auto">
            <a:xfrm rot="-5400000">
              <a:off x="4354747" y="3109475"/>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5. Wheat</a:t>
              </a:r>
            </a:p>
          </p:txBody>
        </p:sp>
        <p:sp>
          <p:nvSpPr>
            <p:cNvPr id="150" name="TextBox 37">
              <a:extLst>
                <a:ext uri="{FF2B5EF4-FFF2-40B4-BE49-F238E27FC236}">
                  <a16:creationId xmlns:a16="http://schemas.microsoft.com/office/drawing/2014/main" id="{27029DC3-3CD0-48FC-AD02-815F93A4B97C}"/>
                </a:ext>
              </a:extLst>
            </p:cNvPr>
            <p:cNvSpPr txBox="1">
              <a:spLocks noChangeArrowheads="1"/>
            </p:cNvSpPr>
            <p:nvPr/>
          </p:nvSpPr>
          <p:spPr bwMode="auto">
            <a:xfrm rot="-5400000">
              <a:off x="4794108" y="3109475"/>
              <a:ext cx="4536503" cy="35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a:lnSpc>
                  <a:spcPct val="94000"/>
                </a:lnSpc>
                <a:buClr>
                  <a:srgbClr val="000000"/>
                </a:buClr>
                <a:buSzPct val="45000"/>
                <a:buFont typeface="Wingdings" panose="05000000000000000000" pitchFamily="2" charset="2"/>
                <a:buNone/>
              </a:pPr>
              <a:r>
                <a:rPr lang="en-GB" altLang="en-US"/>
                <a:t>6. Bean-Wheat</a:t>
              </a:r>
            </a:p>
          </p:txBody>
        </p:sp>
      </p:grpSp>
      <p:sp>
        <p:nvSpPr>
          <p:cNvPr id="151" name="TextBox 150">
            <a:extLst>
              <a:ext uri="{FF2B5EF4-FFF2-40B4-BE49-F238E27FC236}">
                <a16:creationId xmlns:a16="http://schemas.microsoft.com/office/drawing/2014/main" id="{29540091-DEFD-428C-B7A0-2BA1C47462A8}"/>
              </a:ext>
            </a:extLst>
          </p:cNvPr>
          <p:cNvSpPr txBox="1"/>
          <p:nvPr/>
        </p:nvSpPr>
        <p:spPr>
          <a:xfrm>
            <a:off x="7796042" y="2913632"/>
            <a:ext cx="2846632" cy="369332"/>
          </a:xfrm>
          <a:prstGeom prst="rect">
            <a:avLst/>
          </a:prstGeom>
          <a:noFill/>
        </p:spPr>
        <p:txBody>
          <a:bodyPr wrap="square" rtlCol="0">
            <a:spAutoFit/>
          </a:bodyPr>
          <a:lstStyle/>
          <a:p>
            <a:r>
              <a:rPr lang="en-GB" dirty="0"/>
              <a:t>Experimental setup in 2019</a:t>
            </a:r>
          </a:p>
        </p:txBody>
      </p:sp>
      <p:sp>
        <p:nvSpPr>
          <p:cNvPr id="152" name="TextBox 151">
            <a:extLst>
              <a:ext uri="{FF2B5EF4-FFF2-40B4-BE49-F238E27FC236}">
                <a16:creationId xmlns:a16="http://schemas.microsoft.com/office/drawing/2014/main" id="{DC436468-562D-492F-97E2-85A704846250}"/>
              </a:ext>
            </a:extLst>
          </p:cNvPr>
          <p:cNvSpPr txBox="1"/>
          <p:nvPr/>
        </p:nvSpPr>
        <p:spPr>
          <a:xfrm>
            <a:off x="919719" y="4876800"/>
            <a:ext cx="3580810" cy="1477328"/>
          </a:xfrm>
          <a:prstGeom prst="rect">
            <a:avLst/>
          </a:prstGeom>
          <a:noFill/>
        </p:spPr>
        <p:txBody>
          <a:bodyPr wrap="square" rtlCol="0">
            <a:spAutoFit/>
          </a:bodyPr>
          <a:lstStyle/>
          <a:p>
            <a:r>
              <a:rPr lang="en-GB" dirty="0"/>
              <a:t>Trials were monitored for crop development, canopy and individual plant characteristics, soil variables and pest and disease incidence using the project protocols.</a:t>
            </a:r>
          </a:p>
        </p:txBody>
      </p:sp>
      <p:sp>
        <p:nvSpPr>
          <p:cNvPr id="153" name="TextBox 152">
            <a:extLst>
              <a:ext uri="{FF2B5EF4-FFF2-40B4-BE49-F238E27FC236}">
                <a16:creationId xmlns:a16="http://schemas.microsoft.com/office/drawing/2014/main" id="{584D3EF0-1BCA-450D-B2C5-A0179C515B74}"/>
              </a:ext>
            </a:extLst>
          </p:cNvPr>
          <p:cNvSpPr txBox="1"/>
          <p:nvPr/>
        </p:nvSpPr>
        <p:spPr>
          <a:xfrm>
            <a:off x="11191864" y="6422513"/>
            <a:ext cx="1228725" cy="369332"/>
          </a:xfrm>
          <a:prstGeom prst="rect">
            <a:avLst/>
          </a:prstGeom>
          <a:noFill/>
        </p:spPr>
        <p:txBody>
          <a:bodyPr wrap="square" rtlCol="0">
            <a:spAutoFit/>
          </a:bodyPr>
          <a:lstStyle/>
          <a:p>
            <a:r>
              <a:rPr lang="en-GB" dirty="0">
                <a:hlinkClick r:id="rId2" action="ppaction://hlinksldjump"/>
              </a:rPr>
              <a:t>Back</a:t>
            </a:r>
            <a:endParaRPr lang="en-GB" dirty="0"/>
          </a:p>
        </p:txBody>
      </p:sp>
    </p:spTree>
    <p:extLst>
      <p:ext uri="{BB962C8B-B14F-4D97-AF65-F5344CB8AC3E}">
        <p14:creationId xmlns:p14="http://schemas.microsoft.com/office/powerpoint/2010/main" val="302686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D853505-17AC-45B3-9648-519031480B35}"/>
              </a:ext>
            </a:extLst>
          </p:cNvPr>
          <p:cNvSpPr/>
          <p:nvPr/>
        </p:nvSpPr>
        <p:spPr>
          <a:xfrm>
            <a:off x="2242654" y="246045"/>
            <a:ext cx="7706692"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F42CA93-89DF-4054-9830-01B3A972B6E3}"/>
              </a:ext>
            </a:extLst>
          </p:cNvPr>
          <p:cNvSpPr txBox="1"/>
          <p:nvPr/>
        </p:nvSpPr>
        <p:spPr>
          <a:xfrm>
            <a:off x="3415926" y="311957"/>
            <a:ext cx="5273449" cy="369332"/>
          </a:xfrm>
          <a:prstGeom prst="rect">
            <a:avLst/>
          </a:prstGeom>
          <a:noFill/>
        </p:spPr>
        <p:txBody>
          <a:bodyPr wrap="square" rtlCol="0">
            <a:spAutoFit/>
          </a:bodyPr>
          <a:lstStyle/>
          <a:p>
            <a:pPr algn="ctr"/>
            <a:r>
              <a:rPr lang="en-GB" b="1" dirty="0"/>
              <a:t>Yield benefits depend on management </a:t>
            </a:r>
          </a:p>
        </p:txBody>
      </p:sp>
      <p:sp>
        <p:nvSpPr>
          <p:cNvPr id="7" name="TextBox 6">
            <a:extLst>
              <a:ext uri="{FF2B5EF4-FFF2-40B4-BE49-F238E27FC236}">
                <a16:creationId xmlns:a16="http://schemas.microsoft.com/office/drawing/2014/main" id="{8DE3FD67-0AD2-4020-BB98-F279567753BD}"/>
              </a:ext>
            </a:extLst>
          </p:cNvPr>
          <p:cNvSpPr txBox="1"/>
          <p:nvPr/>
        </p:nvSpPr>
        <p:spPr>
          <a:xfrm>
            <a:off x="6296026" y="1011693"/>
            <a:ext cx="5400674" cy="3139321"/>
          </a:xfrm>
          <a:prstGeom prst="rect">
            <a:avLst/>
          </a:prstGeom>
          <a:noFill/>
        </p:spPr>
        <p:txBody>
          <a:bodyPr wrap="square" rtlCol="0">
            <a:spAutoFit/>
          </a:bodyPr>
          <a:lstStyle/>
          <a:p>
            <a:r>
              <a:rPr lang="en-GB" dirty="0"/>
              <a:t>The table shows the yield data collected for the wheat-</a:t>
            </a:r>
            <a:r>
              <a:rPr lang="en-GB" dirty="0" err="1"/>
              <a:t>faba</a:t>
            </a:r>
            <a:r>
              <a:rPr lang="en-GB" dirty="0"/>
              <a:t> bean trial in 2019.</a:t>
            </a:r>
          </a:p>
          <a:p>
            <a:r>
              <a:rPr lang="en-GB" dirty="0"/>
              <a:t>This has been calculated from biomass samples taken at 3 points along each strip.</a:t>
            </a:r>
          </a:p>
          <a:p>
            <a:endParaRPr lang="en-GB" dirty="0"/>
          </a:p>
          <a:p>
            <a:r>
              <a:rPr lang="en-GB" dirty="0"/>
              <a:t>There are different effects depending on the management type (conventional versus integrated).</a:t>
            </a:r>
          </a:p>
          <a:p>
            <a:endParaRPr lang="en-GB" dirty="0"/>
          </a:p>
          <a:p>
            <a:r>
              <a:rPr lang="en-GB" dirty="0"/>
              <a:t>The relative yield of wheat and </a:t>
            </a:r>
            <a:r>
              <a:rPr lang="en-GB" dirty="0" err="1"/>
              <a:t>faba</a:t>
            </a:r>
            <a:r>
              <a:rPr lang="en-GB" dirty="0"/>
              <a:t> bean (g m</a:t>
            </a:r>
            <a:r>
              <a:rPr lang="en-GB" baseline="30000" dirty="0"/>
              <a:t>-2</a:t>
            </a:r>
            <a:r>
              <a:rPr lang="en-GB" dirty="0"/>
              <a:t>) was higher when intercropped compared with monocultures, but only under integrated management.</a:t>
            </a:r>
          </a:p>
        </p:txBody>
      </p:sp>
      <p:pic>
        <p:nvPicPr>
          <p:cNvPr id="9" name="Picture 8" descr="A picture containing indoor, table, food, sitting&#10;&#10;Description automatically generated">
            <a:extLst>
              <a:ext uri="{FF2B5EF4-FFF2-40B4-BE49-F238E27FC236}">
                <a16:creationId xmlns:a16="http://schemas.microsoft.com/office/drawing/2014/main" id="{9694457C-9423-4AEF-8071-5BB6C61ED8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8181" y="4107213"/>
            <a:ext cx="3862388" cy="2266816"/>
          </a:xfrm>
          <a:prstGeom prst="rect">
            <a:avLst/>
          </a:prstGeom>
        </p:spPr>
      </p:pic>
      <p:sp>
        <p:nvSpPr>
          <p:cNvPr id="10" name="TextBox 9">
            <a:extLst>
              <a:ext uri="{FF2B5EF4-FFF2-40B4-BE49-F238E27FC236}">
                <a16:creationId xmlns:a16="http://schemas.microsoft.com/office/drawing/2014/main" id="{2282B071-47B0-4D67-81D3-7B34DD669E9F}"/>
              </a:ext>
            </a:extLst>
          </p:cNvPr>
          <p:cNvSpPr txBox="1"/>
          <p:nvPr/>
        </p:nvSpPr>
        <p:spPr>
          <a:xfrm>
            <a:off x="6872385" y="6345441"/>
            <a:ext cx="2857500" cy="369332"/>
          </a:xfrm>
          <a:prstGeom prst="rect">
            <a:avLst/>
          </a:prstGeom>
          <a:noFill/>
        </p:spPr>
        <p:txBody>
          <a:bodyPr wrap="square" rtlCol="0">
            <a:spAutoFit/>
          </a:bodyPr>
          <a:lstStyle/>
          <a:p>
            <a:r>
              <a:rPr lang="en-GB" dirty="0"/>
              <a:t>Weighing biomass in the lab</a:t>
            </a:r>
          </a:p>
        </p:txBody>
      </p:sp>
      <p:sp>
        <p:nvSpPr>
          <p:cNvPr id="11" name="TextBox 10">
            <a:extLst>
              <a:ext uri="{FF2B5EF4-FFF2-40B4-BE49-F238E27FC236}">
                <a16:creationId xmlns:a16="http://schemas.microsoft.com/office/drawing/2014/main" id="{64B71CEE-61E7-4B6C-97F7-ED82EB2AD41A}"/>
              </a:ext>
            </a:extLst>
          </p:cNvPr>
          <p:cNvSpPr txBox="1"/>
          <p:nvPr/>
        </p:nvSpPr>
        <p:spPr>
          <a:xfrm>
            <a:off x="11068050" y="6242623"/>
            <a:ext cx="1228725" cy="369332"/>
          </a:xfrm>
          <a:prstGeom prst="rect">
            <a:avLst/>
          </a:prstGeom>
          <a:noFill/>
        </p:spPr>
        <p:txBody>
          <a:bodyPr wrap="square" rtlCol="0">
            <a:spAutoFit/>
          </a:bodyPr>
          <a:lstStyle/>
          <a:p>
            <a:r>
              <a:rPr lang="en-GB" dirty="0">
                <a:hlinkClick r:id="rId3" action="ppaction://hlinksldjump"/>
              </a:rPr>
              <a:t>Back</a:t>
            </a:r>
            <a:endParaRPr lang="en-GB" dirty="0"/>
          </a:p>
        </p:txBody>
      </p:sp>
      <p:graphicFrame>
        <p:nvGraphicFramePr>
          <p:cNvPr id="2" name="Table 1">
            <a:extLst>
              <a:ext uri="{FF2B5EF4-FFF2-40B4-BE49-F238E27FC236}">
                <a16:creationId xmlns:a16="http://schemas.microsoft.com/office/drawing/2014/main" id="{62C5EF63-3E3A-46B0-AD4F-2F76AE1BFC7A}"/>
              </a:ext>
            </a:extLst>
          </p:cNvPr>
          <p:cNvGraphicFramePr>
            <a:graphicFrameLocks noGrp="1"/>
          </p:cNvGraphicFramePr>
          <p:nvPr>
            <p:extLst>
              <p:ext uri="{D42A27DB-BD31-4B8C-83A1-F6EECF244321}">
                <p14:modId xmlns:p14="http://schemas.microsoft.com/office/powerpoint/2010/main" val="4021645768"/>
              </p:ext>
            </p:extLst>
          </p:nvPr>
        </p:nvGraphicFramePr>
        <p:xfrm>
          <a:off x="114301" y="1027629"/>
          <a:ext cx="5981699" cy="2327910"/>
        </p:xfrm>
        <a:graphic>
          <a:graphicData uri="http://schemas.openxmlformats.org/drawingml/2006/table">
            <a:tbl>
              <a:tblPr>
                <a:tableStyleId>{5C22544A-7EE6-4342-B048-85BDC9FD1C3A}</a:tableStyleId>
              </a:tblPr>
              <a:tblGrid>
                <a:gridCol w="3248025">
                  <a:extLst>
                    <a:ext uri="{9D8B030D-6E8A-4147-A177-3AD203B41FA5}">
                      <a16:colId xmlns:a16="http://schemas.microsoft.com/office/drawing/2014/main" val="4165733128"/>
                    </a:ext>
                  </a:extLst>
                </a:gridCol>
                <a:gridCol w="1647825">
                  <a:extLst>
                    <a:ext uri="{9D8B030D-6E8A-4147-A177-3AD203B41FA5}">
                      <a16:colId xmlns:a16="http://schemas.microsoft.com/office/drawing/2014/main" val="2573924533"/>
                    </a:ext>
                  </a:extLst>
                </a:gridCol>
                <a:gridCol w="1085849">
                  <a:extLst>
                    <a:ext uri="{9D8B030D-6E8A-4147-A177-3AD203B41FA5}">
                      <a16:colId xmlns:a16="http://schemas.microsoft.com/office/drawing/2014/main" val="4179234368"/>
                    </a:ext>
                  </a:extLst>
                </a:gridCol>
              </a:tblGrid>
              <a:tr h="749300">
                <a:tc>
                  <a:txBody>
                    <a:bodyPr/>
                    <a:lstStyle/>
                    <a:p>
                      <a:pPr algn="ctr" fontAlgn="b"/>
                      <a:r>
                        <a:rPr lang="en-GB" sz="1800" b="1" u="none" strike="noStrike" dirty="0">
                          <a:effectLst/>
                        </a:rPr>
                        <a:t>percentage increase in yield when grown in a mixture compared to monoculture</a:t>
                      </a:r>
                      <a:endParaRPr lang="en-GB" sz="1800" b="1" i="0" u="none" strike="noStrike" dirty="0">
                        <a:solidFill>
                          <a:srgbClr val="000000"/>
                        </a:solidFill>
                        <a:effectLst/>
                        <a:latin typeface="Calibri" panose="020F0502020204030204" pitchFamily="34" charset="0"/>
                      </a:endParaRPr>
                    </a:p>
                  </a:txBody>
                  <a:tcPr marL="6350" marR="6350" marT="6350" marB="0" anchor="b">
                    <a:solidFill>
                      <a:srgbClr val="92D050">
                        <a:alpha val="21000"/>
                      </a:srgbClr>
                    </a:solidFill>
                  </a:tcPr>
                </a:tc>
                <a:tc>
                  <a:txBody>
                    <a:bodyPr/>
                    <a:lstStyle/>
                    <a:p>
                      <a:pPr algn="ctr" fontAlgn="b"/>
                      <a:r>
                        <a:rPr lang="en-GB" sz="1800" b="1" u="none" strike="noStrike" dirty="0">
                          <a:effectLst/>
                        </a:rPr>
                        <a:t>conventional</a:t>
                      </a:r>
                      <a:endParaRPr lang="en-GB" sz="1800" b="1" i="0" u="none" strike="noStrike" dirty="0">
                        <a:solidFill>
                          <a:srgbClr val="000000"/>
                        </a:solidFill>
                        <a:effectLst/>
                        <a:latin typeface="Calibri" panose="020F0502020204030204" pitchFamily="34" charset="0"/>
                      </a:endParaRPr>
                    </a:p>
                  </a:txBody>
                  <a:tcPr marL="6350" marR="6350" marT="6350" marB="0" anchor="b">
                    <a:solidFill>
                      <a:srgbClr val="92D050">
                        <a:alpha val="21000"/>
                      </a:srgbClr>
                    </a:solidFill>
                  </a:tcPr>
                </a:tc>
                <a:tc>
                  <a:txBody>
                    <a:bodyPr/>
                    <a:lstStyle/>
                    <a:p>
                      <a:pPr algn="ctr" fontAlgn="b"/>
                      <a:r>
                        <a:rPr lang="en-GB" sz="1800" b="1" u="none" strike="noStrike" dirty="0">
                          <a:effectLst/>
                        </a:rPr>
                        <a:t>integrated</a:t>
                      </a:r>
                      <a:endParaRPr lang="en-GB" sz="1800" b="1" i="0" u="none" strike="noStrike" dirty="0">
                        <a:solidFill>
                          <a:srgbClr val="000000"/>
                        </a:solidFill>
                        <a:effectLst/>
                        <a:latin typeface="Calibri" panose="020F0502020204030204" pitchFamily="34" charset="0"/>
                      </a:endParaRPr>
                    </a:p>
                  </a:txBody>
                  <a:tcPr marL="6350" marR="6350" marT="6350" marB="0" anchor="b">
                    <a:solidFill>
                      <a:srgbClr val="92D050">
                        <a:alpha val="21000"/>
                      </a:srgbClr>
                    </a:solidFill>
                  </a:tcPr>
                </a:tc>
                <a:extLst>
                  <a:ext uri="{0D108BD9-81ED-4DB2-BD59-A6C34878D82A}">
                    <a16:rowId xmlns:a16="http://schemas.microsoft.com/office/drawing/2014/main" val="2404809384"/>
                  </a:ext>
                </a:extLst>
              </a:tr>
              <a:tr h="749300">
                <a:tc>
                  <a:txBody>
                    <a:bodyPr/>
                    <a:lstStyle/>
                    <a:p>
                      <a:pPr algn="ctr" fontAlgn="b">
                        <a:lnSpc>
                          <a:spcPct val="150000"/>
                        </a:lnSpc>
                      </a:pPr>
                      <a:r>
                        <a:rPr lang="en-GB" sz="1800" u="none" strike="noStrike" dirty="0">
                          <a:effectLst/>
                        </a:rPr>
                        <a:t>bean</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tc>
                  <a:txBody>
                    <a:bodyPr/>
                    <a:lstStyle/>
                    <a:p>
                      <a:pPr algn="ctr" fontAlgn="b">
                        <a:lnSpc>
                          <a:spcPct val="150000"/>
                        </a:lnSpc>
                      </a:pPr>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tc>
                  <a:txBody>
                    <a:bodyPr/>
                    <a:lstStyle/>
                    <a:p>
                      <a:pPr algn="ctr" fontAlgn="b">
                        <a:lnSpc>
                          <a:spcPct val="150000"/>
                        </a:lnSpc>
                      </a:pPr>
                      <a:r>
                        <a:rPr lang="en-GB" sz="1800" u="none" strike="noStrike" dirty="0">
                          <a:effectLst/>
                        </a:rPr>
                        <a:t>57%</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extLst>
                  <a:ext uri="{0D108BD9-81ED-4DB2-BD59-A6C34878D82A}">
                    <a16:rowId xmlns:a16="http://schemas.microsoft.com/office/drawing/2014/main" val="1859880191"/>
                  </a:ext>
                </a:extLst>
              </a:tr>
              <a:tr h="749300">
                <a:tc>
                  <a:txBody>
                    <a:bodyPr/>
                    <a:lstStyle/>
                    <a:p>
                      <a:pPr algn="ctr" fontAlgn="b">
                        <a:lnSpc>
                          <a:spcPct val="150000"/>
                        </a:lnSpc>
                      </a:pPr>
                      <a:r>
                        <a:rPr lang="en-GB" sz="1800" u="none" strike="noStrike" dirty="0">
                          <a:effectLst/>
                        </a:rPr>
                        <a:t>wheat</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tc>
                  <a:txBody>
                    <a:bodyPr/>
                    <a:lstStyle/>
                    <a:p>
                      <a:pPr algn="ctr" fontAlgn="b">
                        <a:lnSpc>
                          <a:spcPct val="150000"/>
                        </a:lnSpc>
                      </a:pPr>
                      <a:r>
                        <a:rPr lang="en-GB" sz="1800" u="none" strike="noStrike" dirty="0">
                          <a:effectLst/>
                        </a:rPr>
                        <a:t>-20%</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tc>
                  <a:txBody>
                    <a:bodyPr/>
                    <a:lstStyle/>
                    <a:p>
                      <a:pPr algn="ctr" fontAlgn="b">
                        <a:lnSpc>
                          <a:spcPct val="150000"/>
                        </a:lnSpc>
                      </a:pPr>
                      <a:r>
                        <a:rPr lang="en-GB" sz="1800" u="none" strike="noStrike" dirty="0">
                          <a:effectLst/>
                        </a:rPr>
                        <a:t>28%</a:t>
                      </a:r>
                      <a:endParaRPr lang="en-GB" sz="1800" b="0" i="0" u="none" strike="noStrike" dirty="0">
                        <a:solidFill>
                          <a:srgbClr val="000000"/>
                        </a:solidFill>
                        <a:effectLst/>
                        <a:latin typeface="Calibri" panose="020F0502020204030204" pitchFamily="34" charset="0"/>
                      </a:endParaRPr>
                    </a:p>
                  </a:txBody>
                  <a:tcPr marL="6350" marR="6350" marT="6350" marB="0" anchor="ctr">
                    <a:solidFill>
                      <a:srgbClr val="92D050">
                        <a:alpha val="21000"/>
                      </a:srgbClr>
                    </a:solidFill>
                  </a:tcPr>
                </a:tc>
                <a:extLst>
                  <a:ext uri="{0D108BD9-81ED-4DB2-BD59-A6C34878D82A}">
                    <a16:rowId xmlns:a16="http://schemas.microsoft.com/office/drawing/2014/main" val="50595865"/>
                  </a:ext>
                </a:extLst>
              </a:tr>
            </a:tbl>
          </a:graphicData>
        </a:graphic>
      </p:graphicFrame>
      <p:pic>
        <p:nvPicPr>
          <p:cNvPr id="8" name="Picture 7" descr="A large green field with trees in the background&#10;&#10;Description automatically generated">
            <a:extLst>
              <a:ext uri="{FF2B5EF4-FFF2-40B4-BE49-F238E27FC236}">
                <a16:creationId xmlns:a16="http://schemas.microsoft.com/office/drawing/2014/main" id="{AE79B6F4-320E-4721-9CF3-C5741DD376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325" y="3582472"/>
            <a:ext cx="5581650" cy="3139678"/>
          </a:xfrm>
          <a:prstGeom prst="rect">
            <a:avLst/>
          </a:prstGeom>
        </p:spPr>
      </p:pic>
    </p:spTree>
    <p:extLst>
      <p:ext uri="{BB962C8B-B14F-4D97-AF65-F5344CB8AC3E}">
        <p14:creationId xmlns:p14="http://schemas.microsoft.com/office/powerpoint/2010/main" val="163793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A440E57-6F03-4645-91D8-A8FF566C4884}"/>
              </a:ext>
            </a:extLst>
          </p:cNvPr>
          <p:cNvSpPr/>
          <p:nvPr/>
        </p:nvSpPr>
        <p:spPr>
          <a:xfrm>
            <a:off x="1861654" y="169769"/>
            <a:ext cx="7706692"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7EE53AD-35D8-4E27-ADEC-8BB9F783E1BC}"/>
              </a:ext>
            </a:extLst>
          </p:cNvPr>
          <p:cNvSpPr txBox="1"/>
          <p:nvPr/>
        </p:nvSpPr>
        <p:spPr>
          <a:xfrm>
            <a:off x="2707628" y="233011"/>
            <a:ext cx="5753099" cy="400110"/>
          </a:xfrm>
          <a:prstGeom prst="rect">
            <a:avLst/>
          </a:prstGeom>
          <a:noFill/>
        </p:spPr>
        <p:txBody>
          <a:bodyPr wrap="square" rtlCol="0">
            <a:spAutoFit/>
          </a:bodyPr>
          <a:lstStyle/>
          <a:p>
            <a:pPr algn="ctr"/>
            <a:r>
              <a:rPr lang="en-GB" sz="2000" b="1" dirty="0"/>
              <a:t>Agronomic benefits – weeds and soil fertility</a:t>
            </a:r>
          </a:p>
        </p:txBody>
      </p:sp>
      <p:sp>
        <p:nvSpPr>
          <p:cNvPr id="5" name="TextBox 4">
            <a:extLst>
              <a:ext uri="{FF2B5EF4-FFF2-40B4-BE49-F238E27FC236}">
                <a16:creationId xmlns:a16="http://schemas.microsoft.com/office/drawing/2014/main" id="{F6B200CC-BD0B-4E06-976E-C2F9439763D5}"/>
              </a:ext>
            </a:extLst>
          </p:cNvPr>
          <p:cNvSpPr txBox="1"/>
          <p:nvPr/>
        </p:nvSpPr>
        <p:spPr>
          <a:xfrm>
            <a:off x="5791200" y="776768"/>
            <a:ext cx="6105525" cy="2862322"/>
          </a:xfrm>
          <a:prstGeom prst="rect">
            <a:avLst/>
          </a:prstGeom>
          <a:noFill/>
        </p:spPr>
        <p:txBody>
          <a:bodyPr wrap="square" rtlCol="0">
            <a:spAutoFit/>
          </a:bodyPr>
          <a:lstStyle/>
          <a:p>
            <a:r>
              <a:rPr lang="en-GB" dirty="0"/>
              <a:t>This table shows the percentage of </a:t>
            </a:r>
            <a:r>
              <a:rPr lang="en-GB" b="1" dirty="0"/>
              <a:t>weed and ground cover </a:t>
            </a:r>
            <a:r>
              <a:rPr lang="en-GB" dirty="0"/>
              <a:t>for 2018 and 2019 trials combined.  Weed and bare ground cover were obtained by estimating the %ground covered in a 1m</a:t>
            </a:r>
            <a:r>
              <a:rPr lang="en-GB" baseline="30000" dirty="0"/>
              <a:t>2</a:t>
            </a:r>
            <a:r>
              <a:rPr lang="en-GB" dirty="0"/>
              <a:t> quadrat at 5 sampling points in each strip.</a:t>
            </a:r>
          </a:p>
          <a:p>
            <a:endParaRPr lang="en-GB" dirty="0"/>
          </a:p>
          <a:p>
            <a:r>
              <a:rPr lang="en-GB" dirty="0"/>
              <a:t>There are some consistent benefits to growing mixtures associated with weed control.  Weed biomass is reduced when legumes are grown with cereals when compared with legume monocultures and this is due to better ground cover by the crop vegetation.</a:t>
            </a:r>
          </a:p>
        </p:txBody>
      </p:sp>
      <p:pic>
        <p:nvPicPr>
          <p:cNvPr id="7" name="Picture 6" descr="A picture containing grass, outdoor, orange, hydrant&#10;&#10;Description automatically generated">
            <a:extLst>
              <a:ext uri="{FF2B5EF4-FFF2-40B4-BE49-F238E27FC236}">
                <a16:creationId xmlns:a16="http://schemas.microsoft.com/office/drawing/2014/main" id="{1FD673B9-10DF-435C-AF18-A66564B3F5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4175" y="3625572"/>
            <a:ext cx="3895725" cy="2921794"/>
          </a:xfrm>
          <a:prstGeom prst="rect">
            <a:avLst/>
          </a:prstGeom>
        </p:spPr>
      </p:pic>
      <p:sp>
        <p:nvSpPr>
          <p:cNvPr id="8" name="TextBox 7">
            <a:extLst>
              <a:ext uri="{FF2B5EF4-FFF2-40B4-BE49-F238E27FC236}">
                <a16:creationId xmlns:a16="http://schemas.microsoft.com/office/drawing/2014/main" id="{F31B95BF-21AD-4FD4-8B76-D823B2B6482E}"/>
              </a:ext>
            </a:extLst>
          </p:cNvPr>
          <p:cNvSpPr txBox="1"/>
          <p:nvPr/>
        </p:nvSpPr>
        <p:spPr>
          <a:xfrm>
            <a:off x="11172824" y="6362700"/>
            <a:ext cx="1228725" cy="369332"/>
          </a:xfrm>
          <a:prstGeom prst="rect">
            <a:avLst/>
          </a:prstGeom>
          <a:noFill/>
        </p:spPr>
        <p:txBody>
          <a:bodyPr wrap="square" rtlCol="0">
            <a:spAutoFit/>
          </a:bodyPr>
          <a:lstStyle/>
          <a:p>
            <a:r>
              <a:rPr lang="en-GB" dirty="0">
                <a:hlinkClick r:id="rId3" action="ppaction://hlinksldjump"/>
              </a:rPr>
              <a:t>Back</a:t>
            </a:r>
            <a:endParaRPr lang="en-GB" dirty="0"/>
          </a:p>
        </p:txBody>
      </p:sp>
      <p:graphicFrame>
        <p:nvGraphicFramePr>
          <p:cNvPr id="9" name="Table 8">
            <a:extLst>
              <a:ext uri="{FF2B5EF4-FFF2-40B4-BE49-F238E27FC236}">
                <a16:creationId xmlns:a16="http://schemas.microsoft.com/office/drawing/2014/main" id="{4B37DCF1-95E7-4A15-87DE-2A19DCDB5BB7}"/>
              </a:ext>
            </a:extLst>
          </p:cNvPr>
          <p:cNvGraphicFramePr>
            <a:graphicFrameLocks noGrp="1"/>
          </p:cNvGraphicFramePr>
          <p:nvPr>
            <p:extLst>
              <p:ext uri="{D42A27DB-BD31-4B8C-83A1-F6EECF244321}">
                <p14:modId xmlns:p14="http://schemas.microsoft.com/office/powerpoint/2010/main" val="140372756"/>
              </p:ext>
            </p:extLst>
          </p:nvPr>
        </p:nvGraphicFramePr>
        <p:xfrm>
          <a:off x="92074" y="1006475"/>
          <a:ext cx="5622926" cy="2241550"/>
        </p:xfrm>
        <a:graphic>
          <a:graphicData uri="http://schemas.openxmlformats.org/drawingml/2006/table">
            <a:tbl>
              <a:tblPr>
                <a:tableStyleId>{5C22544A-7EE6-4342-B048-85BDC9FD1C3A}</a:tableStyleId>
              </a:tblPr>
              <a:tblGrid>
                <a:gridCol w="1658202">
                  <a:extLst>
                    <a:ext uri="{9D8B030D-6E8A-4147-A177-3AD203B41FA5}">
                      <a16:colId xmlns:a16="http://schemas.microsoft.com/office/drawing/2014/main" val="1795292813"/>
                    </a:ext>
                  </a:extLst>
                </a:gridCol>
                <a:gridCol w="2331457">
                  <a:extLst>
                    <a:ext uri="{9D8B030D-6E8A-4147-A177-3AD203B41FA5}">
                      <a16:colId xmlns:a16="http://schemas.microsoft.com/office/drawing/2014/main" val="491748769"/>
                    </a:ext>
                  </a:extLst>
                </a:gridCol>
                <a:gridCol w="922609">
                  <a:extLst>
                    <a:ext uri="{9D8B030D-6E8A-4147-A177-3AD203B41FA5}">
                      <a16:colId xmlns:a16="http://schemas.microsoft.com/office/drawing/2014/main" val="1518308884"/>
                    </a:ext>
                  </a:extLst>
                </a:gridCol>
                <a:gridCol w="710658">
                  <a:extLst>
                    <a:ext uri="{9D8B030D-6E8A-4147-A177-3AD203B41FA5}">
                      <a16:colId xmlns:a16="http://schemas.microsoft.com/office/drawing/2014/main" val="3561187195"/>
                    </a:ext>
                  </a:extLst>
                </a:gridCol>
              </a:tblGrid>
              <a:tr h="736600">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n-GB" sz="1100" u="none" strike="noStrike" dirty="0">
                          <a:effectLst/>
                        </a:rPr>
                        <a:t>Crop species/management type</a:t>
                      </a:r>
                      <a:endParaRPr lang="en-GB"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increase˄ or decrease˅ when grown as a mixture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percentage difference</a:t>
                      </a:r>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2782961"/>
                  </a:ext>
                </a:extLst>
              </a:tr>
              <a:tr h="184150">
                <a:tc rowSpan="4">
                  <a:txBody>
                    <a:bodyPr/>
                    <a:lstStyle/>
                    <a:p>
                      <a:pPr algn="ctr" fontAlgn="ctr"/>
                      <a:r>
                        <a:rPr lang="en-GB" sz="1100" u="none" strike="noStrike">
                          <a:effectLst/>
                        </a:rPr>
                        <a:t>weed cover</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GB" sz="1100" u="none" strike="noStrike">
                          <a:effectLst/>
                        </a:rPr>
                        <a:t>wheat conventional</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82</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48660018"/>
                  </a:ext>
                </a:extLst>
              </a:tr>
              <a:tr h="184150">
                <a:tc vMerge="1">
                  <a:txBody>
                    <a:bodyPr/>
                    <a:lstStyle/>
                    <a:p>
                      <a:endParaRPr lang="en-GB"/>
                    </a:p>
                  </a:txBody>
                  <a:tcPr/>
                </a:tc>
                <a:tc>
                  <a:txBody>
                    <a:bodyPr/>
                    <a:lstStyle/>
                    <a:p>
                      <a:pPr algn="r" fontAlgn="ctr"/>
                      <a:r>
                        <a:rPr lang="en-GB" sz="1100" u="none" strike="noStrike">
                          <a:effectLst/>
                        </a:rPr>
                        <a:t>bean conventional</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dirty="0">
                          <a:effectLst/>
                        </a:rPr>
                        <a:t>66</a:t>
                      </a:r>
                      <a:endParaRPr lang="en-GB"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11112396"/>
                  </a:ext>
                </a:extLst>
              </a:tr>
              <a:tr h="184150">
                <a:tc vMerge="1">
                  <a:txBody>
                    <a:bodyPr/>
                    <a:lstStyle/>
                    <a:p>
                      <a:endParaRPr lang="en-GB"/>
                    </a:p>
                  </a:txBody>
                  <a:tcPr/>
                </a:tc>
                <a:tc>
                  <a:txBody>
                    <a:bodyPr/>
                    <a:lstStyle/>
                    <a:p>
                      <a:pPr algn="r" fontAlgn="ctr"/>
                      <a:r>
                        <a:rPr lang="en-GB" sz="1100" u="none" strike="noStrike">
                          <a:effectLst/>
                        </a:rPr>
                        <a:t>wheat integrated</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43</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33614306"/>
                  </a:ext>
                </a:extLst>
              </a:tr>
              <a:tr h="184150">
                <a:tc vMerge="1">
                  <a:txBody>
                    <a:bodyPr/>
                    <a:lstStyle/>
                    <a:p>
                      <a:endParaRPr lang="en-GB"/>
                    </a:p>
                  </a:txBody>
                  <a:tcPr/>
                </a:tc>
                <a:tc>
                  <a:txBody>
                    <a:bodyPr/>
                    <a:lstStyle/>
                    <a:p>
                      <a:pPr algn="r" fontAlgn="ctr"/>
                      <a:r>
                        <a:rPr lang="en-GB" sz="1100" u="none" strike="noStrike">
                          <a:effectLst/>
                        </a:rPr>
                        <a:t>bean integrated</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39</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75374534"/>
                  </a:ext>
                </a:extLst>
              </a:tr>
              <a:tr h="184150">
                <a:tc rowSpan="4">
                  <a:txBody>
                    <a:bodyPr/>
                    <a:lstStyle/>
                    <a:p>
                      <a:pPr algn="ctr" fontAlgn="ctr"/>
                      <a:r>
                        <a:rPr lang="en-GB" sz="1100" u="none" strike="noStrike">
                          <a:effectLst/>
                        </a:rPr>
                        <a:t>bare ground cover</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GB" sz="1100" u="none" strike="noStrike">
                          <a:effectLst/>
                        </a:rPr>
                        <a:t>wheat conventional</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30303201"/>
                  </a:ext>
                </a:extLst>
              </a:tr>
              <a:tr h="215900">
                <a:tc vMerge="1">
                  <a:txBody>
                    <a:bodyPr/>
                    <a:lstStyle/>
                    <a:p>
                      <a:endParaRPr lang="en-GB"/>
                    </a:p>
                  </a:txBody>
                  <a:tcPr/>
                </a:tc>
                <a:tc>
                  <a:txBody>
                    <a:bodyPr/>
                    <a:lstStyle/>
                    <a:p>
                      <a:pPr algn="r" fontAlgn="ctr"/>
                      <a:r>
                        <a:rPr lang="en-GB" sz="1100" u="none" strike="noStrike">
                          <a:effectLst/>
                        </a:rPr>
                        <a:t>bean conventional</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37966851"/>
                  </a:ext>
                </a:extLst>
              </a:tr>
              <a:tr h="184150">
                <a:tc vMerge="1">
                  <a:txBody>
                    <a:bodyPr/>
                    <a:lstStyle/>
                    <a:p>
                      <a:endParaRPr lang="en-GB"/>
                    </a:p>
                  </a:txBody>
                  <a:tcPr/>
                </a:tc>
                <a:tc>
                  <a:txBody>
                    <a:bodyPr/>
                    <a:lstStyle/>
                    <a:p>
                      <a:pPr algn="r" fontAlgn="ctr"/>
                      <a:r>
                        <a:rPr lang="en-GB" sz="1100" u="none" strike="noStrike">
                          <a:effectLst/>
                        </a:rPr>
                        <a:t>wheat integrated</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38</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56632"/>
                  </a:ext>
                </a:extLst>
              </a:tr>
              <a:tr h="184150">
                <a:tc vMerge="1">
                  <a:txBody>
                    <a:bodyPr/>
                    <a:lstStyle/>
                    <a:p>
                      <a:endParaRPr lang="en-GB"/>
                    </a:p>
                  </a:txBody>
                  <a:tcPr/>
                </a:tc>
                <a:tc>
                  <a:txBody>
                    <a:bodyPr/>
                    <a:lstStyle/>
                    <a:p>
                      <a:pPr algn="r" fontAlgn="ctr"/>
                      <a:r>
                        <a:rPr lang="en-GB" sz="1100" u="none" strike="noStrike">
                          <a:effectLst/>
                        </a:rPr>
                        <a:t>bean integrated</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dirty="0">
                          <a:effectLst/>
                        </a:rPr>
                        <a:t>62</a:t>
                      </a:r>
                      <a:endParaRPr lang="en-GB"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84385666"/>
                  </a:ext>
                </a:extLst>
              </a:tr>
            </a:tbl>
          </a:graphicData>
        </a:graphic>
      </p:graphicFrame>
      <p:sp>
        <p:nvSpPr>
          <p:cNvPr id="11" name="TextBox 10">
            <a:extLst>
              <a:ext uri="{FF2B5EF4-FFF2-40B4-BE49-F238E27FC236}">
                <a16:creationId xmlns:a16="http://schemas.microsoft.com/office/drawing/2014/main" id="{475C006A-08F3-4FCB-AC31-71A60DA7C0EC}"/>
              </a:ext>
            </a:extLst>
          </p:cNvPr>
          <p:cNvSpPr txBox="1"/>
          <p:nvPr/>
        </p:nvSpPr>
        <p:spPr>
          <a:xfrm>
            <a:off x="200025" y="3741404"/>
            <a:ext cx="5753100" cy="1200329"/>
          </a:xfrm>
          <a:prstGeom prst="rect">
            <a:avLst/>
          </a:prstGeom>
          <a:noFill/>
        </p:spPr>
        <p:txBody>
          <a:bodyPr wrap="square" rtlCol="0">
            <a:spAutoFit/>
          </a:bodyPr>
          <a:lstStyle/>
          <a:p>
            <a:r>
              <a:rPr lang="en-GB" dirty="0"/>
              <a:t>Enhanced </a:t>
            </a:r>
            <a:r>
              <a:rPr lang="en-GB" b="1" dirty="0"/>
              <a:t>soil fertility </a:t>
            </a:r>
            <a:r>
              <a:rPr lang="en-GB" dirty="0"/>
              <a:t>(soil phosphate availability) was was found in the integrated management and the soil fertility was also greater in the mixture strips with conventional management.</a:t>
            </a:r>
          </a:p>
        </p:txBody>
      </p:sp>
      <p:sp>
        <p:nvSpPr>
          <p:cNvPr id="12" name="TextBox 11">
            <a:extLst>
              <a:ext uri="{FF2B5EF4-FFF2-40B4-BE49-F238E27FC236}">
                <a16:creationId xmlns:a16="http://schemas.microsoft.com/office/drawing/2014/main" id="{2ABDFD71-D4C2-44EA-9EDE-A41427BA3F8F}"/>
              </a:ext>
            </a:extLst>
          </p:cNvPr>
          <p:cNvSpPr txBox="1"/>
          <p:nvPr/>
        </p:nvSpPr>
        <p:spPr>
          <a:xfrm>
            <a:off x="200024" y="5111946"/>
            <a:ext cx="5753099" cy="923330"/>
          </a:xfrm>
          <a:prstGeom prst="rect">
            <a:avLst/>
          </a:prstGeom>
          <a:noFill/>
        </p:spPr>
        <p:txBody>
          <a:bodyPr wrap="square" rtlCol="0">
            <a:spAutoFit/>
          </a:bodyPr>
          <a:lstStyle/>
          <a:p>
            <a:r>
              <a:rPr lang="en-GB" dirty="0"/>
              <a:t>Samples collected in 2018 are being analysed for</a:t>
            </a:r>
            <a:r>
              <a:rPr lang="en-GB" b="1" dirty="0"/>
              <a:t> soil microbial composition </a:t>
            </a:r>
            <a:r>
              <a:rPr lang="en-GB" dirty="0"/>
              <a:t>to understand the link between soil fertility and crop management.</a:t>
            </a:r>
          </a:p>
        </p:txBody>
      </p:sp>
    </p:spTree>
    <p:extLst>
      <p:ext uri="{BB962C8B-B14F-4D97-AF65-F5344CB8AC3E}">
        <p14:creationId xmlns:p14="http://schemas.microsoft.com/office/powerpoint/2010/main" val="164888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8FEB522-224C-47C9-8366-30AFAD8C52FF}"/>
              </a:ext>
            </a:extLst>
          </p:cNvPr>
          <p:cNvSpPr/>
          <p:nvPr/>
        </p:nvSpPr>
        <p:spPr>
          <a:xfrm>
            <a:off x="2814320" y="169806"/>
            <a:ext cx="6261745" cy="49010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DEFF569-CEAB-437B-BD7F-0721480E4BF8}"/>
              </a:ext>
            </a:extLst>
          </p:cNvPr>
          <p:cNvSpPr txBox="1"/>
          <p:nvPr/>
        </p:nvSpPr>
        <p:spPr>
          <a:xfrm>
            <a:off x="3026566" y="233014"/>
            <a:ext cx="5930899" cy="369332"/>
          </a:xfrm>
          <a:prstGeom prst="rect">
            <a:avLst/>
          </a:prstGeom>
          <a:noFill/>
        </p:spPr>
        <p:txBody>
          <a:bodyPr wrap="square" rtlCol="0">
            <a:spAutoFit/>
          </a:bodyPr>
          <a:lstStyle/>
          <a:p>
            <a:pPr algn="ctr"/>
            <a:r>
              <a:rPr lang="en-GB" b="1" dirty="0"/>
              <a:t>Environmental benefits - pests and their natural enemies</a:t>
            </a:r>
          </a:p>
        </p:txBody>
      </p:sp>
      <p:sp>
        <p:nvSpPr>
          <p:cNvPr id="4" name="TextBox 3">
            <a:extLst>
              <a:ext uri="{FF2B5EF4-FFF2-40B4-BE49-F238E27FC236}">
                <a16:creationId xmlns:a16="http://schemas.microsoft.com/office/drawing/2014/main" id="{1281ED57-2853-4C9F-A654-7D8C3B6F7759}"/>
              </a:ext>
            </a:extLst>
          </p:cNvPr>
          <p:cNvSpPr txBox="1"/>
          <p:nvPr/>
        </p:nvSpPr>
        <p:spPr>
          <a:xfrm>
            <a:off x="3150415" y="1150513"/>
            <a:ext cx="5562600" cy="4801314"/>
          </a:xfrm>
          <a:prstGeom prst="rect">
            <a:avLst/>
          </a:prstGeom>
          <a:noFill/>
        </p:spPr>
        <p:txBody>
          <a:bodyPr wrap="square" rtlCol="0">
            <a:spAutoFit/>
          </a:bodyPr>
          <a:lstStyle/>
          <a:p>
            <a:r>
              <a:rPr lang="en-GB" dirty="0"/>
              <a:t>Insect surveys were done in 2018 where the number and species of each insect found on 5 bean plants and 30 wheat tillers was recorded.  </a:t>
            </a:r>
          </a:p>
          <a:p>
            <a:endParaRPr lang="en-GB" dirty="0"/>
          </a:p>
          <a:p>
            <a:r>
              <a:rPr lang="en-GB" dirty="0"/>
              <a:t>Pan traps were put out for 24 hours with 2 pan traps per strip.  The insects caught were identified and counted. </a:t>
            </a:r>
          </a:p>
          <a:p>
            <a:endParaRPr lang="en-GB" dirty="0"/>
          </a:p>
          <a:p>
            <a:r>
              <a:rPr lang="en-GB" dirty="0"/>
              <a:t>The number of hoverflies differed between management types with significantly higher abundance in the integrated management than the conventional management treatment.</a:t>
            </a:r>
          </a:p>
          <a:p>
            <a:endParaRPr lang="en-GB" dirty="0"/>
          </a:p>
          <a:p>
            <a:r>
              <a:rPr lang="en-GB" dirty="0"/>
              <a:t>Aphid density was found to be lower under integrated management.</a:t>
            </a:r>
            <a:r>
              <a:rPr lang="en-GB" dirty="0">
                <a:solidFill>
                  <a:srgbClr val="555559"/>
                </a:solidFill>
              </a:rPr>
              <a:t> </a:t>
            </a:r>
          </a:p>
          <a:p>
            <a:endParaRPr lang="en-GB" dirty="0"/>
          </a:p>
          <a:p>
            <a:endParaRPr lang="en-GB" dirty="0"/>
          </a:p>
          <a:p>
            <a:endParaRPr lang="en-GB" dirty="0"/>
          </a:p>
        </p:txBody>
      </p:sp>
      <p:sp>
        <p:nvSpPr>
          <p:cNvPr id="5" name="TextBox 4">
            <a:extLst>
              <a:ext uri="{FF2B5EF4-FFF2-40B4-BE49-F238E27FC236}">
                <a16:creationId xmlns:a16="http://schemas.microsoft.com/office/drawing/2014/main" id="{6EBD9905-2584-4197-9DB7-693794A4B7DF}"/>
              </a:ext>
            </a:extLst>
          </p:cNvPr>
          <p:cNvSpPr txBox="1"/>
          <p:nvPr/>
        </p:nvSpPr>
        <p:spPr>
          <a:xfrm>
            <a:off x="11049000" y="6286500"/>
            <a:ext cx="1228725" cy="369332"/>
          </a:xfrm>
          <a:prstGeom prst="rect">
            <a:avLst/>
          </a:prstGeom>
          <a:noFill/>
        </p:spPr>
        <p:txBody>
          <a:bodyPr wrap="square" rtlCol="0">
            <a:spAutoFit/>
          </a:bodyPr>
          <a:lstStyle/>
          <a:p>
            <a:r>
              <a:rPr lang="en-GB" dirty="0">
                <a:hlinkClick r:id="rId2" action="ppaction://hlinksldjump"/>
              </a:rPr>
              <a:t>Back</a:t>
            </a:r>
            <a:endParaRPr lang="en-GB" dirty="0"/>
          </a:p>
        </p:txBody>
      </p:sp>
      <p:pic>
        <p:nvPicPr>
          <p:cNvPr id="6" name="Picture 3">
            <a:extLst>
              <a:ext uri="{FF2B5EF4-FFF2-40B4-BE49-F238E27FC236}">
                <a16:creationId xmlns:a16="http://schemas.microsoft.com/office/drawing/2014/main" id="{C425B6FD-DDC8-4EB6-B97A-1A8B6B2EB3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5453" y="316402"/>
            <a:ext cx="2683962" cy="2854736"/>
          </a:xfrm>
          <a:prstGeom prst="rect">
            <a:avLst/>
          </a:prstGeom>
          <a:noFill/>
          <a:ln w="9525">
            <a:noFill/>
            <a:miter lim="800000"/>
            <a:headEnd/>
            <a:tailEnd/>
          </a:ln>
        </p:spPr>
      </p:pic>
      <p:pic>
        <p:nvPicPr>
          <p:cNvPr id="9" name="Picture 2">
            <a:extLst>
              <a:ext uri="{FF2B5EF4-FFF2-40B4-BE49-F238E27FC236}">
                <a16:creationId xmlns:a16="http://schemas.microsoft.com/office/drawing/2014/main" id="{2D267E03-54B6-4AFA-9BF5-9CF498C9F0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2023" y="211226"/>
            <a:ext cx="2436975" cy="22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grass, green, sitting, small&#10;&#10;Description automatically generated">
            <a:extLst>
              <a:ext uri="{FF2B5EF4-FFF2-40B4-BE49-F238E27FC236}">
                <a16:creationId xmlns:a16="http://schemas.microsoft.com/office/drawing/2014/main" id="{D498E66F-5827-47FC-9A87-A15EDD0992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54578" y="4796017"/>
            <a:ext cx="2892544" cy="1985499"/>
          </a:xfrm>
          <a:prstGeom prst="rect">
            <a:avLst/>
          </a:prstGeom>
        </p:spPr>
      </p:pic>
      <p:pic>
        <p:nvPicPr>
          <p:cNvPr id="14" name="Picture 13" descr="A close up of a rock&#10;&#10;Description automatically generated">
            <a:extLst>
              <a:ext uri="{FF2B5EF4-FFF2-40B4-BE49-F238E27FC236}">
                <a16:creationId xmlns:a16="http://schemas.microsoft.com/office/drawing/2014/main" id="{25FFC781-2D1D-4A8C-95D5-D9D06AC8D0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76065" y="3390892"/>
            <a:ext cx="2753350" cy="2608208"/>
          </a:xfrm>
          <a:prstGeom prst="rect">
            <a:avLst/>
          </a:prstGeom>
        </p:spPr>
      </p:pic>
      <p:pic>
        <p:nvPicPr>
          <p:cNvPr id="16" name="Picture 15" descr="A close up of a plant&#10;&#10;Description automatically generated">
            <a:extLst>
              <a:ext uri="{FF2B5EF4-FFF2-40B4-BE49-F238E27FC236}">
                <a16:creationId xmlns:a16="http://schemas.microsoft.com/office/drawing/2014/main" id="{ADA244F2-73EA-4F0B-80A3-1F65F0961B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023" y="2636851"/>
            <a:ext cx="2260677" cy="4018981"/>
          </a:xfrm>
          <a:prstGeom prst="rect">
            <a:avLst/>
          </a:prstGeom>
        </p:spPr>
      </p:pic>
    </p:spTree>
    <p:extLst>
      <p:ext uri="{BB962C8B-B14F-4D97-AF65-F5344CB8AC3E}">
        <p14:creationId xmlns:p14="http://schemas.microsoft.com/office/powerpoint/2010/main" val="1983222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935</Words>
  <Application>Microsoft Office PowerPoint</Application>
  <PresentationFormat>Widescreen</PresentationFormat>
  <Paragraphs>168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Experimental setup in 2018 and 2019</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Mitchell</dc:creator>
  <cp:lastModifiedBy>Adrian Newton</cp:lastModifiedBy>
  <cp:revision>46</cp:revision>
  <dcterms:created xsi:type="dcterms:W3CDTF">2020-06-15T09:39:33Z</dcterms:created>
  <dcterms:modified xsi:type="dcterms:W3CDTF">2020-06-18T07:13:13Z</dcterms:modified>
</cp:coreProperties>
</file>