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56" r:id="rId3"/>
    <p:sldId id="260" r:id="rId4"/>
    <p:sldId id="1437" r:id="rId5"/>
    <p:sldId id="309" r:id="rId6"/>
    <p:sldId id="1438" r:id="rId7"/>
    <p:sldId id="1232" r:id="rId8"/>
    <p:sldId id="1235" r:id="rId9"/>
    <p:sldId id="1441" r:id="rId10"/>
    <p:sldId id="1440" r:id="rId11"/>
    <p:sldId id="1442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D5DDF"/>
    <a:srgbClr val="1F497D"/>
    <a:srgbClr val="953735"/>
    <a:srgbClr val="FFFFFF"/>
    <a:srgbClr val="64D164"/>
    <a:srgbClr val="820000"/>
    <a:srgbClr val="000080"/>
    <a:srgbClr val="FF0000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2" autoAdjust="0"/>
    <p:restoredTop sz="82603" autoAdjust="0"/>
  </p:normalViewPr>
  <p:slideViewPr>
    <p:cSldViewPr showGuides="1">
      <p:cViewPr varScale="1">
        <p:scale>
          <a:sx n="55" d="100"/>
          <a:sy n="55" d="100"/>
        </p:scale>
        <p:origin x="15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UK barley usage 2013/14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040363331277374"/>
                  <c:y val="-8.52770487022455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59-48CC-B477-8F5F89A9E88E}"/>
                </c:ext>
              </c:extLst>
            </c:dLbl>
            <c:dLbl>
              <c:idx val="1"/>
              <c:layout>
                <c:manualLayout>
                  <c:x val="0.16119700780373061"/>
                  <c:y val="3.05231116943715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9-48CC-B477-8F5F89A9E88E}"/>
                </c:ext>
              </c:extLst>
            </c:dLbl>
            <c:dLbl>
              <c:idx val="2"/>
              <c:layout>
                <c:manualLayout>
                  <c:x val="-0.13750411831635564"/>
                  <c:y val="-3.04746281714785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59-48CC-B477-8F5F89A9E88E}"/>
                </c:ext>
              </c:extLst>
            </c:dLbl>
            <c:dLbl>
              <c:idx val="3"/>
              <c:layout>
                <c:manualLayout>
                  <c:x val="-7.9831407621375403E-2"/>
                  <c:y val="-2.23308544765237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59-48CC-B477-8F5F89A9E88E}"/>
                </c:ext>
              </c:extLst>
            </c:dLbl>
            <c:dLbl>
              <c:idx val="4"/>
              <c:layout>
                <c:manualLayout>
                  <c:x val="2.1384597113730659E-2"/>
                  <c:y val="-1.78506853310002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59-48CC-B477-8F5F89A9E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'[cerealuse-brewers-02nov17 (1).ods]Sheet1'!$B$24:$B$28</c:f>
              <c:strCache>
                <c:ptCount val="5"/>
                <c:pt idx="0">
                  <c:v>Animal feed</c:v>
                </c:pt>
                <c:pt idx="1">
                  <c:v>Malting, brewing &amp; distilling</c:v>
                </c:pt>
                <c:pt idx="2">
                  <c:v>Other Processing</c:v>
                </c:pt>
                <c:pt idx="3">
                  <c:v>Seed         </c:v>
                </c:pt>
                <c:pt idx="4">
                  <c:v>Other         </c:v>
                </c:pt>
              </c:strCache>
            </c:strRef>
          </c:cat>
          <c:val>
            <c:numRef>
              <c:f>'[cerealuse-brewers-02nov17 (1).ods]Sheet1'!$E$24:$E$28</c:f>
              <c:numCache>
                <c:formatCode>General</c:formatCode>
                <c:ptCount val="5"/>
                <c:pt idx="0">
                  <c:v>3304</c:v>
                </c:pt>
                <c:pt idx="1">
                  <c:v>1893</c:v>
                </c:pt>
                <c:pt idx="2" formatCode="#,##0">
                  <c:v>55</c:v>
                </c:pt>
                <c:pt idx="3">
                  <c:v>177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59-48CC-B477-8F5F89A9E8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555559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Pearl</c:v>
                </c:pt>
              </c:strCache>
            </c:strRef>
          </c:tx>
          <c:dLbls>
            <c:dLbl>
              <c:idx val="0"/>
              <c:layout>
                <c:manualLayout>
                  <c:x val="0.11560835145281195"/>
                  <c:y val="-8.133547411795305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Sheet1!$B$20:$AC$20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2.1349999999999998</c:v>
                </c:pt>
                <c:pt idx="10">
                  <c:v>10.839</c:v>
                </c:pt>
                <c:pt idx="11">
                  <c:v>24.14</c:v>
                </c:pt>
                <c:pt idx="12">
                  <c:v>31.190999999999999</c:v>
                </c:pt>
                <c:pt idx="13">
                  <c:v>35.756999999999998</c:v>
                </c:pt>
                <c:pt idx="14">
                  <c:v>44.39</c:v>
                </c:pt>
                <c:pt idx="15">
                  <c:v>46.534999999999997</c:v>
                </c:pt>
                <c:pt idx="16">
                  <c:v>51.575000000000003</c:v>
                </c:pt>
                <c:pt idx="17">
                  <c:v>81.471999999999994</c:v>
                </c:pt>
                <c:pt idx="18">
                  <c:v>50.786999999999999</c:v>
                </c:pt>
                <c:pt idx="19">
                  <c:v>48.494</c:v>
                </c:pt>
                <c:pt idx="20">
                  <c:v>60.83</c:v>
                </c:pt>
                <c:pt idx="21">
                  <c:v>37.32</c:v>
                </c:pt>
                <c:pt idx="22">
                  <c:v>18.149999999999999</c:v>
                </c:pt>
                <c:pt idx="23">
                  <c:v>19.341000000000001</c:v>
                </c:pt>
                <c:pt idx="24">
                  <c:v>19.771000000000001</c:v>
                </c:pt>
                <c:pt idx="25">
                  <c:v>14.601000000000001</c:v>
                </c:pt>
                <c:pt idx="26">
                  <c:v>14.478999999999999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3-4FF6-8C7B-86738181635E}"/>
            </c:ext>
          </c:extLst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Belgravia</c:v>
                </c:pt>
              </c:strCache>
            </c:strRef>
          </c:tx>
          <c:dLbls>
            <c:dLbl>
              <c:idx val="0"/>
              <c:layout>
                <c:manualLayout>
                  <c:x val="0.27806889478063523"/>
                  <c:y val="-2.35655797817104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Sheet1!$B$21:$AC$21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8.4489999999999998</c:v>
                </c:pt>
                <c:pt idx="19">
                  <c:v>25.896000000000001</c:v>
                </c:pt>
                <c:pt idx="20">
                  <c:v>63.07</c:v>
                </c:pt>
                <c:pt idx="21">
                  <c:v>86.965000000000003</c:v>
                </c:pt>
                <c:pt idx="22">
                  <c:v>95.200999999999993</c:v>
                </c:pt>
                <c:pt idx="23">
                  <c:v>60.048999999999999</c:v>
                </c:pt>
                <c:pt idx="24">
                  <c:v>29.420999999999999</c:v>
                </c:pt>
                <c:pt idx="25">
                  <c:v>24.462</c:v>
                </c:pt>
                <c:pt idx="26">
                  <c:v>1.399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43-4FF6-8C7B-86738181635E}"/>
            </c:ext>
          </c:extLst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Camargue</c:v>
                </c:pt>
              </c:strCache>
            </c:strRef>
          </c:tx>
          <c:dLbls>
            <c:dLbl>
              <c:idx val="0"/>
              <c:layout>
                <c:manualLayout>
                  <c:x val="-0.37585886098585686"/>
                  <c:y val="-1.238165331066507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Sheet1!$B$22:$AC$22</c:f>
              <c:numCache>
                <c:formatCode>General</c:formatCode>
                <c:ptCount val="28"/>
                <c:pt idx="0">
                  <c:v>222.72900000000001</c:v>
                </c:pt>
                <c:pt idx="1">
                  <c:v>227.19499999999999</c:v>
                </c:pt>
                <c:pt idx="2">
                  <c:v>185.54599999999999</c:v>
                </c:pt>
                <c:pt idx="3">
                  <c:v>116.80800000000001</c:v>
                </c:pt>
                <c:pt idx="4">
                  <c:v>53.457999999999998</c:v>
                </c:pt>
                <c:pt idx="5">
                  <c:v>0.72499999999999998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43-4FF6-8C7B-86738181635E}"/>
            </c:ext>
          </c:extLst>
        </c:ser>
        <c:ser>
          <c:idx val="3"/>
          <c:order val="3"/>
          <c:tx>
            <c:strRef>
              <c:f>Sheet1!$A$23</c:f>
              <c:strCache>
                <c:ptCount val="1"/>
                <c:pt idx="0">
                  <c:v>Chalice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2.9219708394212465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Sheet1!$B$23:$AC$23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17.28</c:v>
                </c:pt>
                <c:pt idx="9">
                  <c:v>55.899000000000001</c:v>
                </c:pt>
                <c:pt idx="10">
                  <c:v>100.078</c:v>
                </c:pt>
                <c:pt idx="11">
                  <c:v>103.422</c:v>
                </c:pt>
                <c:pt idx="12">
                  <c:v>123.738</c:v>
                </c:pt>
                <c:pt idx="13">
                  <c:v>63.883000000000003</c:v>
                </c:pt>
                <c:pt idx="14">
                  <c:v>22.079000000000001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43-4FF6-8C7B-86738181635E}"/>
            </c:ext>
          </c:extLst>
        </c:ser>
        <c:ser>
          <c:idx val="4"/>
          <c:order val="4"/>
          <c:tx>
            <c:strRef>
              <c:f>Sheet1!$A$24</c:f>
              <c:strCache>
                <c:ptCount val="1"/>
                <c:pt idx="0">
                  <c:v>Chariot</c:v>
                </c:pt>
              </c:strCache>
            </c:strRef>
          </c:tx>
          <c:dLbls>
            <c:dLbl>
              <c:idx val="0"/>
              <c:layout>
                <c:manualLayout>
                  <c:x val="-0.23096833538427311"/>
                  <c:y val="-3.591137951317793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Sheet1!$B$24:$AC$24</c:f>
              <c:numCache>
                <c:formatCode>General</c:formatCode>
                <c:ptCount val="28"/>
                <c:pt idx="0">
                  <c:v>0.12</c:v>
                </c:pt>
                <c:pt idx="1">
                  <c:v>0.90900000000000003</c:v>
                </c:pt>
                <c:pt idx="2">
                  <c:v>27.408999999999999</c:v>
                </c:pt>
                <c:pt idx="3">
                  <c:v>105.563</c:v>
                </c:pt>
                <c:pt idx="4">
                  <c:v>235.827</c:v>
                </c:pt>
                <c:pt idx="5">
                  <c:v>353.42099999999999</c:v>
                </c:pt>
                <c:pt idx="6">
                  <c:v>313.35700000000003</c:v>
                </c:pt>
                <c:pt idx="7">
                  <c:v>246.977</c:v>
                </c:pt>
                <c:pt idx="8">
                  <c:v>281.40699999999998</c:v>
                </c:pt>
                <c:pt idx="9">
                  <c:v>146.14599999999999</c:v>
                </c:pt>
                <c:pt idx="10">
                  <c:v>49.878</c:v>
                </c:pt>
                <c:pt idx="11">
                  <c:v>16.138000000000002</c:v>
                </c:pt>
                <c:pt idx="12">
                  <c:v>9.8789999999999996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43-4FF6-8C7B-86738181635E}"/>
            </c:ext>
          </c:extLst>
        </c:ser>
        <c:ser>
          <c:idx val="5"/>
          <c:order val="5"/>
          <c:tx>
            <c:strRef>
              <c:f>Sheet1!$A$25</c:f>
              <c:strCache>
                <c:ptCount val="1"/>
                <c:pt idx="0">
                  <c:v>Concerto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0.34134935002829353"/>
                  <c:y val="-0.2074811861059341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Sheet1!$B$25:$AC$25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66.679000000000002</c:v>
                </c:pt>
                <c:pt idx="20">
                  <c:v>357.30799999999999</c:v>
                </c:pt>
                <c:pt idx="21">
                  <c:v>447.92500000000001</c:v>
                </c:pt>
                <c:pt idx="22">
                  <c:v>507.60399999999998</c:v>
                </c:pt>
                <c:pt idx="23">
                  <c:v>611.17600000000004</c:v>
                </c:pt>
                <c:pt idx="24">
                  <c:v>597.21900000000005</c:v>
                </c:pt>
                <c:pt idx="25">
                  <c:v>610.476</c:v>
                </c:pt>
                <c:pt idx="26">
                  <c:v>589.72199999999998</c:v>
                </c:pt>
                <c:pt idx="27">
                  <c:v>298.82100000000003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643-4FF6-8C7B-86738181635E}"/>
            </c:ext>
          </c:extLst>
        </c:ser>
        <c:ser>
          <c:idx val="6"/>
          <c:order val="6"/>
          <c:tx>
            <c:strRef>
              <c:f>Sheet1!$A$26</c:f>
              <c:strCache>
                <c:ptCount val="1"/>
                <c:pt idx="0">
                  <c:v>Decanter</c:v>
                </c:pt>
              </c:strCache>
            </c:strRef>
          </c:tx>
          <c:dLbls>
            <c:dLbl>
              <c:idx val="0"/>
              <c:layout>
                <c:manualLayout>
                  <c:x val="-7.158828556582067E-2"/>
                  <c:y val="-5.519278252240142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Sheet1!$B$26:$AC$26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3.5259999999999998</c:v>
                </c:pt>
                <c:pt idx="9">
                  <c:v>38.896999999999998</c:v>
                </c:pt>
                <c:pt idx="10">
                  <c:v>93.028999999999996</c:v>
                </c:pt>
                <c:pt idx="11">
                  <c:v>130.892</c:v>
                </c:pt>
                <c:pt idx="12">
                  <c:v>136.29300000000001</c:v>
                </c:pt>
                <c:pt idx="13">
                  <c:v>79.528999999999996</c:v>
                </c:pt>
                <c:pt idx="14">
                  <c:v>89.503</c:v>
                </c:pt>
                <c:pt idx="15">
                  <c:v>68.733999999999995</c:v>
                </c:pt>
                <c:pt idx="16">
                  <c:v>56.371000000000002</c:v>
                </c:pt>
                <c:pt idx="17">
                  <c:v>59.746000000000002</c:v>
                </c:pt>
                <c:pt idx="18">
                  <c:v>24.381</c:v>
                </c:pt>
                <c:pt idx="19">
                  <c:v>20.59</c:v>
                </c:pt>
                <c:pt idx="20">
                  <c:v>0.49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643-4FF6-8C7B-86738181635E}"/>
            </c:ext>
          </c:extLst>
        </c:ser>
        <c:ser>
          <c:idx val="7"/>
          <c:order val="7"/>
          <c:tx>
            <c:strRef>
              <c:f>Sheet1!$A$27</c:f>
              <c:strCache>
                <c:ptCount val="1"/>
                <c:pt idx="0">
                  <c:v>Derkado</c:v>
                </c:pt>
              </c:strCache>
            </c:strRef>
          </c:tx>
          <c:dLbls>
            <c:dLbl>
              <c:idx val="0"/>
              <c:layout>
                <c:manualLayout>
                  <c:x val="-0.30284479169626505"/>
                  <c:y val="-0.13406066121388049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Sheet1!$B$27:$AC$27</c:f>
              <c:numCache>
                <c:formatCode>General</c:formatCode>
                <c:ptCount val="28"/>
                <c:pt idx="0">
                  <c:v>0.05</c:v>
                </c:pt>
                <c:pt idx="1">
                  <c:v>1.2</c:v>
                </c:pt>
                <c:pt idx="2">
                  <c:v>117.601</c:v>
                </c:pt>
                <c:pt idx="3">
                  <c:v>165.602</c:v>
                </c:pt>
                <c:pt idx="4">
                  <c:v>152.84899999999999</c:v>
                </c:pt>
                <c:pt idx="5">
                  <c:v>120.515</c:v>
                </c:pt>
                <c:pt idx="6">
                  <c:v>58.307000000000002</c:v>
                </c:pt>
                <c:pt idx="7">
                  <c:v>45.284999999999997</c:v>
                </c:pt>
                <c:pt idx="8">
                  <c:v>52.703000000000003</c:v>
                </c:pt>
                <c:pt idx="9">
                  <c:v>28.6</c:v>
                </c:pt>
                <c:pt idx="10">
                  <c:v>0.67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643-4FF6-8C7B-86738181635E}"/>
            </c:ext>
          </c:extLst>
        </c:ser>
        <c:ser>
          <c:idx val="8"/>
          <c:order val="8"/>
          <c:tx>
            <c:strRef>
              <c:f>Sheet1!$A$28</c:f>
              <c:strCache>
                <c:ptCount val="1"/>
                <c:pt idx="0">
                  <c:v>Laureate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38277817996418401"/>
                  <c:y val="-0.364272364647849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Sheet1!$B$28:$AC$28</c:f>
              <c:numCache>
                <c:formatCode>General</c:formatCode>
                <c:ptCount val="28"/>
                <c:pt idx="26">
                  <c:v>99.325999999999993</c:v>
                </c:pt>
                <c:pt idx="27">
                  <c:v>387.38799999999998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643-4FF6-8C7B-86738181635E}"/>
            </c:ext>
          </c:extLst>
        </c:ser>
        <c:ser>
          <c:idx val="9"/>
          <c:order val="9"/>
          <c:tx>
            <c:strRef>
              <c:f>Sheet1!$A$29</c:f>
              <c:strCache>
                <c:ptCount val="1"/>
                <c:pt idx="0">
                  <c:v>Maresi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Sheet1!$B$29:$AC$29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4.101</c:v>
                </c:pt>
                <c:pt idx="3">
                  <c:v>15.906000000000001</c:v>
                </c:pt>
                <c:pt idx="4">
                  <c:v>31.715</c:v>
                </c:pt>
                <c:pt idx="5">
                  <c:v>33.421999999999997</c:v>
                </c:pt>
                <c:pt idx="6">
                  <c:v>40.671999999999997</c:v>
                </c:pt>
                <c:pt idx="7">
                  <c:v>42.811</c:v>
                </c:pt>
                <c:pt idx="8">
                  <c:v>51.296999999999997</c:v>
                </c:pt>
                <c:pt idx="9">
                  <c:v>27.114999999999998</c:v>
                </c:pt>
                <c:pt idx="10">
                  <c:v>22.91</c:v>
                </c:pt>
                <c:pt idx="11">
                  <c:v>13.682</c:v>
                </c:pt>
                <c:pt idx="12">
                  <c:v>13.026999999999999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643-4FF6-8C7B-86738181635E}"/>
            </c:ext>
          </c:extLst>
        </c:ser>
        <c:ser>
          <c:idx val="10"/>
          <c:order val="10"/>
          <c:tx>
            <c:strRef>
              <c:f>Sheet1!$A$30</c:f>
              <c:strCache>
                <c:ptCount val="1"/>
                <c:pt idx="0">
                  <c:v>Odyssey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.32795050319443886"/>
                  <c:y val="-0.4248764300960593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Sheet1!$B$30:$AC$30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7.1539999999999999</c:v>
                </c:pt>
                <c:pt idx="23">
                  <c:v>50.06</c:v>
                </c:pt>
                <c:pt idx="24">
                  <c:v>37.268999999999998</c:v>
                </c:pt>
                <c:pt idx="25">
                  <c:v>20.026</c:v>
                </c:pt>
                <c:pt idx="26">
                  <c:v>7.3810000000000002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643-4FF6-8C7B-86738181635E}"/>
            </c:ext>
          </c:extLst>
        </c:ser>
        <c:ser>
          <c:idx val="11"/>
          <c:order val="11"/>
          <c:tx>
            <c:strRef>
              <c:f>Sheet1!$A$31</c:f>
              <c:strCache>
                <c:ptCount val="1"/>
                <c:pt idx="0">
                  <c:v>Optic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7.8452616274020132E-3"/>
                  <c:y val="-1.960691004945403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Sheet1!$B$31:$AC$31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0.84299999999999997</c:v>
                </c:pt>
                <c:pt idx="5">
                  <c:v>11.015000000000001</c:v>
                </c:pt>
                <c:pt idx="6">
                  <c:v>20.222000000000001</c:v>
                </c:pt>
                <c:pt idx="7">
                  <c:v>70.492999999999995</c:v>
                </c:pt>
                <c:pt idx="8">
                  <c:v>255.71600000000001</c:v>
                </c:pt>
                <c:pt idx="9">
                  <c:v>347.43200000000002</c:v>
                </c:pt>
                <c:pt idx="10">
                  <c:v>430.84300000000002</c:v>
                </c:pt>
                <c:pt idx="11">
                  <c:v>445.11799999999999</c:v>
                </c:pt>
                <c:pt idx="12">
                  <c:v>506.67200000000003</c:v>
                </c:pt>
                <c:pt idx="13">
                  <c:v>416.44400000000002</c:v>
                </c:pt>
                <c:pt idx="14">
                  <c:v>421.38400000000001</c:v>
                </c:pt>
                <c:pt idx="15">
                  <c:v>392.19099999999997</c:v>
                </c:pt>
                <c:pt idx="16">
                  <c:v>302.97500000000002</c:v>
                </c:pt>
                <c:pt idx="17">
                  <c:v>314.02699999999999</c:v>
                </c:pt>
                <c:pt idx="18">
                  <c:v>319.67700000000002</c:v>
                </c:pt>
                <c:pt idx="19">
                  <c:v>325.12299999999999</c:v>
                </c:pt>
                <c:pt idx="20">
                  <c:v>307.70699999999999</c:v>
                </c:pt>
                <c:pt idx="21">
                  <c:v>146.93799999999999</c:v>
                </c:pt>
                <c:pt idx="22">
                  <c:v>140.131</c:v>
                </c:pt>
                <c:pt idx="23">
                  <c:v>73.584000000000003</c:v>
                </c:pt>
                <c:pt idx="24">
                  <c:v>24.401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643-4FF6-8C7B-86738181635E}"/>
            </c:ext>
          </c:extLst>
        </c:ser>
        <c:ser>
          <c:idx val="12"/>
          <c:order val="12"/>
          <c:tx>
            <c:strRef>
              <c:f>Sheet1!$A$32</c:f>
              <c:strCache>
                <c:ptCount val="1"/>
                <c:pt idx="0">
                  <c:v>Oxbridge</c:v>
                </c:pt>
              </c:strCache>
            </c:strRef>
          </c:tx>
          <c:dLbls>
            <c:dLbl>
              <c:idx val="0"/>
              <c:layout>
                <c:manualLayout>
                  <c:x val="0.11980080441627133"/>
                  <c:y val="4.967350427016123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Sheet1!$B$32:$AC$32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41.872</c:v>
                </c:pt>
                <c:pt idx="16">
                  <c:v>264.267</c:v>
                </c:pt>
                <c:pt idx="17">
                  <c:v>252.81700000000001</c:v>
                </c:pt>
                <c:pt idx="18">
                  <c:v>203.21799999999999</c:v>
                </c:pt>
                <c:pt idx="19">
                  <c:v>114.87</c:v>
                </c:pt>
                <c:pt idx="20">
                  <c:v>38.276000000000003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643-4FF6-8C7B-86738181635E}"/>
            </c:ext>
          </c:extLst>
        </c:ser>
        <c:ser>
          <c:idx val="13"/>
          <c:order val="13"/>
          <c:tx>
            <c:strRef>
              <c:f>Sheet1!$A$33</c:f>
              <c:strCache>
                <c:ptCount val="1"/>
                <c:pt idx="0">
                  <c:v>Prisma</c:v>
                </c:pt>
              </c:strCache>
            </c:strRef>
          </c:tx>
          <c:dLbls>
            <c:dLbl>
              <c:idx val="0"/>
              <c:layout>
                <c:manualLayout>
                  <c:x val="-0.27466525890559768"/>
                  <c:y val="-5.519278252240142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Sheet1!$B$33:$AC$33</c:f>
              <c:numCache>
                <c:formatCode>General</c:formatCode>
                <c:ptCount val="28"/>
                <c:pt idx="0">
                  <c:v>77.38</c:v>
                </c:pt>
                <c:pt idx="1">
                  <c:v>130.07599999999999</c:v>
                </c:pt>
                <c:pt idx="2">
                  <c:v>145.4</c:v>
                </c:pt>
                <c:pt idx="3">
                  <c:v>179.88200000000001</c:v>
                </c:pt>
                <c:pt idx="4">
                  <c:v>221.03200000000001</c:v>
                </c:pt>
                <c:pt idx="5">
                  <c:v>241.316</c:v>
                </c:pt>
                <c:pt idx="6">
                  <c:v>195.93799999999999</c:v>
                </c:pt>
                <c:pt idx="7">
                  <c:v>127.157</c:v>
                </c:pt>
                <c:pt idx="8">
                  <c:v>128.124</c:v>
                </c:pt>
                <c:pt idx="9">
                  <c:v>99.197000000000003</c:v>
                </c:pt>
                <c:pt idx="10">
                  <c:v>63.872999999999998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643-4FF6-8C7B-86738181635E}"/>
            </c:ext>
          </c:extLst>
        </c:ser>
        <c:ser>
          <c:idx val="14"/>
          <c:order val="14"/>
          <c:tx>
            <c:strRef>
              <c:f>Sheet1!$A$34</c:f>
              <c:strCache>
                <c:ptCount val="1"/>
                <c:pt idx="0">
                  <c:v>Propino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0.30388496729981018"/>
                  <c:y val="-0.1876554605761648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643-4FF6-8C7B-867381816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Sheet1!$B$19:$AC$19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Sheet1!$B$34:$AC$34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16.667999999999999</c:v>
                </c:pt>
                <c:pt idx="21">
                  <c:v>51.174999999999997</c:v>
                </c:pt>
                <c:pt idx="22">
                  <c:v>70.911000000000001</c:v>
                </c:pt>
                <c:pt idx="23">
                  <c:v>49.475000000000001</c:v>
                </c:pt>
                <c:pt idx="24">
                  <c:v>5.1189999999999998</c:v>
                </c:pt>
                <c:pt idx="25">
                  <c:v>0.22600000000000001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643-4FF6-8C7B-867381816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179840"/>
        <c:axId val="236181760"/>
      </c:areaChart>
      <c:catAx>
        <c:axId val="23617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81760"/>
        <c:crosses val="autoZero"/>
        <c:auto val="1"/>
        <c:lblAlgn val="ctr"/>
        <c:lblOffset val="100"/>
        <c:noMultiLvlLbl val="0"/>
      </c:catAx>
      <c:valAx>
        <c:axId val="236181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Kilo</a:t>
                </a:r>
                <a:r>
                  <a:rPr lang="en-GB" baseline="0" dirty="0"/>
                  <a:t> tonnes</a:t>
                </a:r>
                <a:endParaRPr lang="en-GB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617984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B3A30-7F56-41EB-BDA4-79856253EF0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F588-EA3E-4C7E-A706-E3D89B706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6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F588-EA3E-4C7E-A706-E3D89B7063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0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3AC64-4FF3-43A6-B606-AEF204D240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5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F588-EA3E-4C7E-A706-E3D89B7063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3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F588-EA3E-4C7E-A706-E3D89B70634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6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32B6C-237A-46E8-AC64-03828450CB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96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4315" y="2215546"/>
            <a:ext cx="6139877" cy="647015"/>
          </a:xfrm>
        </p:spPr>
        <p:txBody>
          <a:bodyPr anchor="t" anchorCtr="0">
            <a:spAutoFit/>
          </a:bodyPr>
          <a:lstStyle>
            <a:lvl1pPr algn="l">
              <a:defRPr sz="3600" b="1" i="0">
                <a:solidFill>
                  <a:srgbClr val="555559"/>
                </a:solidFill>
              </a:defRPr>
            </a:lvl1pPr>
          </a:lstStyle>
          <a:p>
            <a:r>
              <a:rPr lang="en-GB" dirty="0"/>
              <a:t>Click to edit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4315" y="5622153"/>
            <a:ext cx="5908148" cy="461665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2400" b="1" i="0" baseline="0">
                <a:solidFill>
                  <a:srgbClr val="79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 Presentation by Presenter’s Name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381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F3D79-640C-40B8-B762-3CC07721001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8" y="-1"/>
            <a:ext cx="9178512" cy="1850333"/>
          </a:xfrm>
          <a:prstGeom prst="rect">
            <a:avLst/>
          </a:prstGeom>
        </p:spPr>
      </p:pic>
      <p:pic>
        <p:nvPicPr>
          <p:cNvPr id="11" name="Picture 10" descr="JHI_logo_Hori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88" y="5025458"/>
            <a:ext cx="2145164" cy="9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0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No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6346"/>
            <a:ext cx="7366038" cy="729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chemeClr val="accent3"/>
              </a:buClr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754C-166B-43CB-97F2-F55623A2A4B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346"/>
            <a:ext cx="7501154" cy="7297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5802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458492"/>
            <a:ext cx="9144000" cy="0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482014"/>
            <a:ext cx="9144000" cy="2400300"/>
          </a:xfrm>
        </p:spPr>
        <p:txBody>
          <a:bodyPr/>
          <a:lstStyle/>
          <a:p>
            <a:r>
              <a:rPr lang="en-US" dirty="0"/>
              <a:t>Drag picture here or click icon</a:t>
            </a:r>
          </a:p>
        </p:txBody>
      </p:sp>
      <p:pic>
        <p:nvPicPr>
          <p:cNvPr id="11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BC9754C-166B-43CB-97F2-F55623A2A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9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-4686" y="-31405"/>
            <a:ext cx="3508375" cy="3461343"/>
          </a:xfrm>
        </p:spPr>
        <p:txBody>
          <a:bodyPr/>
          <a:lstStyle/>
          <a:p>
            <a:r>
              <a:rPr lang="en-US" dirty="0"/>
              <a:t>Drag picture here or click icon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-3475" y="3472372"/>
            <a:ext cx="3508375" cy="34106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picture here or click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66" y="296346"/>
            <a:ext cx="4041775" cy="9101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216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216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522137" y="-34814"/>
            <a:ext cx="0" cy="6892815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447372"/>
            <a:ext cx="3508452" cy="0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BC9754C-166B-43CB-97F2-F55623A2A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754C-166B-43CB-97F2-F55623A2A4B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21666" y="296346"/>
            <a:ext cx="4041775" cy="9101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216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0216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522137" y="-34814"/>
            <a:ext cx="0" cy="6892815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-21310" y="0"/>
            <a:ext cx="3522663" cy="6858000"/>
          </a:xfrm>
        </p:spPr>
        <p:txBody>
          <a:bodyPr/>
          <a:lstStyle/>
          <a:p>
            <a:r>
              <a:rPr lang="en-US" dirty="0"/>
              <a:t>Drag picture here or click icon</a:t>
            </a:r>
          </a:p>
        </p:txBody>
      </p:sp>
    </p:spTree>
    <p:extLst>
      <p:ext uri="{BB962C8B-B14F-4D97-AF65-F5344CB8AC3E}">
        <p14:creationId xmlns:p14="http://schemas.microsoft.com/office/powerpoint/2010/main" val="273669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35469"/>
            <a:ext cx="6271595" cy="729720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en-GB" dirty="0"/>
              <a:t>Thanks to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pic>
        <p:nvPicPr>
          <p:cNvPr id="7" name="Picture 6" descr="SG_Dual_linear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19" y="6033529"/>
            <a:ext cx="2093943" cy="382483"/>
          </a:xfrm>
          <a:prstGeom prst="rect">
            <a:avLst/>
          </a:prstGeom>
        </p:spPr>
      </p:pic>
      <p:pic>
        <p:nvPicPr>
          <p:cNvPr id="8" name="Picture 7" descr="AthenaSWANBronzeAward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10" y="5824890"/>
            <a:ext cx="1211003" cy="664391"/>
          </a:xfrm>
          <a:prstGeom prst="rect">
            <a:avLst/>
          </a:prstGeom>
        </p:spPr>
      </p:pic>
      <p:pic>
        <p:nvPicPr>
          <p:cNvPr id="9" name="Picture 8" descr="living w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10" y="5751621"/>
            <a:ext cx="961599" cy="759663"/>
          </a:xfrm>
          <a:prstGeom prst="rect">
            <a:avLst/>
          </a:prstGeom>
        </p:spPr>
      </p:pic>
      <p:pic>
        <p:nvPicPr>
          <p:cNvPr id="10" name="Picture 9" descr="SGS_ISO 9001_TCL_H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6" y="5751621"/>
            <a:ext cx="702868" cy="686106"/>
          </a:xfrm>
          <a:prstGeom prst="rect">
            <a:avLst/>
          </a:prstGeom>
        </p:spPr>
      </p:pic>
      <p:pic>
        <p:nvPicPr>
          <p:cNvPr id="11" name="Picture 10" descr="SGS_ISO 14001_TCL_H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9" y="5770883"/>
            <a:ext cx="683135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2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A6497-ABC7-4595-984C-6F7084BFA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7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6346"/>
            <a:ext cx="7366038" cy="729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3D79-640C-40B8-B762-3CC07721001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6346"/>
            <a:ext cx="7366038" cy="729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3D79-640C-40B8-B762-3CC077210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2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346"/>
            <a:ext cx="7501154" cy="7297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5802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458492"/>
            <a:ext cx="9144000" cy="0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482014"/>
            <a:ext cx="9144000" cy="2400300"/>
          </a:xfrm>
        </p:spPr>
        <p:txBody>
          <a:bodyPr/>
          <a:lstStyle/>
          <a:p>
            <a:r>
              <a:rPr lang="en-US" dirty="0"/>
              <a:t>Drag picture here or click icon</a:t>
            </a:r>
          </a:p>
        </p:txBody>
      </p:sp>
      <p:pic>
        <p:nvPicPr>
          <p:cNvPr id="11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8F3D79-640C-40B8-B762-3CC077210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87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-4686" y="-31405"/>
            <a:ext cx="3508375" cy="3461343"/>
          </a:xfrm>
        </p:spPr>
        <p:txBody>
          <a:bodyPr/>
          <a:lstStyle/>
          <a:p>
            <a:r>
              <a:rPr lang="en-US" dirty="0"/>
              <a:t>Drag picture here or click icon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-3475" y="3472372"/>
            <a:ext cx="3508375" cy="34106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picture here or click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66" y="296346"/>
            <a:ext cx="4041775" cy="9101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216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216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522137" y="-34814"/>
            <a:ext cx="0" cy="6892815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447372"/>
            <a:ext cx="3508452" cy="0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8F3D79-640C-40B8-B762-3CC077210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3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3D79-640C-40B8-B762-3CC07721001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21666" y="296346"/>
            <a:ext cx="4041775" cy="9101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216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0216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522137" y="-34814"/>
            <a:ext cx="0" cy="6892815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-21310" y="0"/>
            <a:ext cx="3522663" cy="6858000"/>
          </a:xfrm>
        </p:spPr>
        <p:txBody>
          <a:bodyPr/>
          <a:lstStyle/>
          <a:p>
            <a:r>
              <a:rPr lang="en-US" dirty="0"/>
              <a:t>Drag picture here or click icon</a:t>
            </a:r>
          </a:p>
        </p:txBody>
      </p:sp>
    </p:spTree>
    <p:extLst>
      <p:ext uri="{BB962C8B-B14F-4D97-AF65-F5344CB8AC3E}">
        <p14:creationId xmlns:p14="http://schemas.microsoft.com/office/powerpoint/2010/main" val="32046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35469"/>
            <a:ext cx="6271595" cy="729720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en-GB" dirty="0"/>
              <a:t>Thanks to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pic>
        <p:nvPicPr>
          <p:cNvPr id="7" name="Picture 6" descr="SG_Dual_linear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19" y="6033529"/>
            <a:ext cx="2093943" cy="382483"/>
          </a:xfrm>
          <a:prstGeom prst="rect">
            <a:avLst/>
          </a:prstGeom>
        </p:spPr>
      </p:pic>
      <p:pic>
        <p:nvPicPr>
          <p:cNvPr id="8" name="Picture 7" descr="AthenaSWANBronzeAward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10" y="5824890"/>
            <a:ext cx="1211003" cy="664391"/>
          </a:xfrm>
          <a:prstGeom prst="rect">
            <a:avLst/>
          </a:prstGeom>
        </p:spPr>
      </p:pic>
      <p:pic>
        <p:nvPicPr>
          <p:cNvPr id="9" name="Picture 8" descr="living w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10" y="5751621"/>
            <a:ext cx="961599" cy="759663"/>
          </a:xfrm>
          <a:prstGeom prst="rect">
            <a:avLst/>
          </a:prstGeom>
        </p:spPr>
      </p:pic>
      <p:pic>
        <p:nvPicPr>
          <p:cNvPr id="10" name="Picture 9" descr="SGS_ISO 9001_TCL_H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6" y="5751621"/>
            <a:ext cx="702868" cy="686106"/>
          </a:xfrm>
          <a:prstGeom prst="rect">
            <a:avLst/>
          </a:prstGeom>
        </p:spPr>
      </p:pic>
      <p:pic>
        <p:nvPicPr>
          <p:cNvPr id="11" name="Picture 10" descr="SGS_ISO 14001_TCL_H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9" y="5770883"/>
            <a:ext cx="683135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4315" y="2215546"/>
            <a:ext cx="6139877" cy="647015"/>
          </a:xfrm>
        </p:spPr>
        <p:txBody>
          <a:bodyPr anchor="t" anchorCtr="0">
            <a:spAutoFit/>
          </a:bodyPr>
          <a:lstStyle>
            <a:lvl1pPr algn="l">
              <a:defRPr sz="3600" b="1" i="0">
                <a:solidFill>
                  <a:srgbClr val="555559"/>
                </a:solidFill>
              </a:defRPr>
            </a:lvl1pPr>
          </a:lstStyle>
          <a:p>
            <a:r>
              <a:rPr lang="en-GB" dirty="0"/>
              <a:t>Click to edit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4315" y="5622153"/>
            <a:ext cx="5908148" cy="461665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2400" b="1" i="0" baseline="0">
                <a:solidFill>
                  <a:srgbClr val="79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 Presentation by Presenter’s Name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381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754C-166B-43CB-97F2-F55623A2A4B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8" y="-1"/>
            <a:ext cx="9178512" cy="1850333"/>
          </a:xfrm>
          <a:prstGeom prst="rect">
            <a:avLst/>
          </a:prstGeom>
        </p:spPr>
      </p:pic>
      <p:pic>
        <p:nvPicPr>
          <p:cNvPr id="11" name="Picture 10" descr="JHI_logo_Hori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88" y="5025458"/>
            <a:ext cx="2145164" cy="9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9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6346"/>
            <a:ext cx="7366038" cy="729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754C-166B-43CB-97F2-F55623A2A4B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pic>
        <p:nvPicPr>
          <p:cNvPr id="7" name="Picture 6" descr="ic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2" y="6120430"/>
            <a:ext cx="8208965" cy="5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346"/>
            <a:ext cx="8229600" cy="729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F3D79-640C-40B8-B762-3CC077210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3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marL="0" indent="0" algn="l" defTabSz="457200" rtl="0" eaLnBrk="1" latinLnBrk="0" hangingPunct="1">
        <a:spcBef>
          <a:spcPct val="0"/>
        </a:spcBef>
        <a:buClr>
          <a:srgbClr val="799934"/>
        </a:buClr>
        <a:buFont typeface="Arial"/>
        <a:buNone/>
        <a:defRPr sz="3600" b="1" i="0" kern="1200">
          <a:solidFill>
            <a:srgbClr val="5555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99934"/>
        </a:buClr>
        <a:buFont typeface="Wingdings" charset="2"/>
        <a:buChar char="§"/>
        <a:defRPr sz="3200" kern="1200">
          <a:solidFill>
            <a:srgbClr val="5555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9E15"/>
        </a:buClr>
        <a:buFont typeface="Wingdings" charset="2"/>
        <a:buChar char="§"/>
        <a:defRPr sz="2800" kern="1200">
          <a:solidFill>
            <a:srgbClr val="5555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48C"/>
        </a:buClr>
        <a:buFont typeface="Wingdings" charset="2"/>
        <a:buChar char="§"/>
        <a:defRPr sz="2400" kern="1200">
          <a:solidFill>
            <a:srgbClr val="5555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F009E"/>
        </a:buClr>
        <a:buFont typeface="Wingdings" charset="2"/>
        <a:buChar char="§"/>
        <a:defRPr sz="2000" kern="1200">
          <a:solidFill>
            <a:srgbClr val="5555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53175"/>
        </a:buClr>
        <a:buFont typeface="Wingdings" charset="2"/>
        <a:buChar char="§"/>
        <a:defRPr sz="2000" kern="1200">
          <a:solidFill>
            <a:srgbClr val="5555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346"/>
            <a:ext cx="8229600" cy="729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754C-166B-43CB-97F2-F55623A2A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7" r:id="rId8"/>
  </p:sldLayoutIdLst>
  <p:txStyles>
    <p:titleStyle>
      <a:lvl1pPr marL="0" indent="0" algn="l" defTabSz="457200" rtl="0" eaLnBrk="1" latinLnBrk="0" hangingPunct="1">
        <a:spcBef>
          <a:spcPct val="0"/>
        </a:spcBef>
        <a:buClr>
          <a:srgbClr val="799934"/>
        </a:buClr>
        <a:buFont typeface="Arial"/>
        <a:buNone/>
        <a:defRPr sz="3600" b="1" i="0" kern="1200">
          <a:solidFill>
            <a:srgbClr val="5555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99934"/>
        </a:buClr>
        <a:buFont typeface="Wingdings" charset="2"/>
        <a:buChar char="§"/>
        <a:defRPr sz="3200" kern="1200">
          <a:solidFill>
            <a:srgbClr val="555559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Clr>
          <a:schemeClr val="accent3"/>
        </a:buClr>
        <a:buFont typeface="Calibri" panose="020F0502020204030204" pitchFamily="34" charset="0"/>
        <a:buChar char="–"/>
        <a:defRPr sz="2800" kern="1200">
          <a:solidFill>
            <a:srgbClr val="5555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48C"/>
        </a:buClr>
        <a:buFont typeface="Wingdings" charset="2"/>
        <a:buChar char="§"/>
        <a:defRPr sz="2400" kern="1200">
          <a:solidFill>
            <a:srgbClr val="5555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F009E"/>
        </a:buClr>
        <a:buFont typeface="Wingdings" charset="2"/>
        <a:buChar char="§"/>
        <a:defRPr sz="2000" kern="1200">
          <a:solidFill>
            <a:srgbClr val="5555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53175"/>
        </a:buClr>
        <a:buFont typeface="Wingdings" charset="2"/>
        <a:buChar char="§"/>
        <a:defRPr sz="2000" kern="1200">
          <a:solidFill>
            <a:srgbClr val="5555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cereals.ahdb.org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15" y="2736502"/>
            <a:ext cx="8274149" cy="1384995"/>
          </a:xfrm>
        </p:spPr>
        <p:txBody>
          <a:bodyPr/>
          <a:lstStyle/>
          <a:p>
            <a:r>
              <a:rPr lang="en-GB" sz="4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Malting Quality in Winter Barley</a:t>
            </a:r>
            <a:br>
              <a:rPr lang="en-GB" sz="4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en-GB" sz="44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9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0AF457-BC22-4746-B411-D8F5F263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96346"/>
            <a:ext cx="7366038" cy="72972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Picture Placeholder 14" descr="A field of grass&#10;&#10;Description automatically generated">
            <a:extLst>
              <a:ext uri="{FF2B5EF4-FFF2-40B4-BE49-F238E27FC236}">
                <a16:creationId xmlns:a16="http://schemas.microsoft.com/office/drawing/2014/main" id="{5A4557F1-6C8D-44FE-9883-A00ACCDEE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51" b="3011"/>
          <a:stretch/>
        </p:blipFill>
        <p:spPr>
          <a:xfrm>
            <a:off x="0" y="2720633"/>
            <a:ext cx="9144000" cy="5028847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E5547-3B97-450A-89E6-3A46DF92D3D1}"/>
              </a:ext>
            </a:extLst>
          </p:cNvPr>
          <p:cNvSpPr txBox="1"/>
          <p:nvPr/>
        </p:nvSpPr>
        <p:spPr>
          <a:xfrm>
            <a:off x="888981" y="1053775"/>
            <a:ext cx="7366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UK Winter barley varieties have lower malting quality than spring varieties (but better yield)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Winter quality stems from past winter x spring crosses (Maris Otter)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Recent IMPROMALT project used winter x spring crosses to further improve winter malting quality</a:t>
            </a:r>
          </a:p>
        </p:txBody>
      </p:sp>
    </p:spTree>
    <p:extLst>
      <p:ext uri="{BB962C8B-B14F-4D97-AF65-F5344CB8AC3E}">
        <p14:creationId xmlns:p14="http://schemas.microsoft.com/office/powerpoint/2010/main" val="316398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8CE6B-2E94-496C-B108-6293223BF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9766" t="9341" r="5929" b="15406"/>
          <a:stretch/>
        </p:blipFill>
        <p:spPr>
          <a:xfrm>
            <a:off x="593619" y="2769477"/>
            <a:ext cx="701268" cy="129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3482"/>
            <a:ext cx="7366038" cy="729720"/>
          </a:xfrm>
        </p:spPr>
        <p:txBody>
          <a:bodyPr/>
          <a:lstStyle/>
          <a:p>
            <a:r>
              <a:rPr lang="en-GB" dirty="0"/>
              <a:t>Thanks </a:t>
            </a:r>
          </a:p>
        </p:txBody>
      </p:sp>
      <p:pic>
        <p:nvPicPr>
          <p:cNvPr id="4" name="Picture 4" descr="http://www.ahdb.org.uk/images/AHDBCerealsandOilseedslogo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4" y="1220151"/>
            <a:ext cx="1478220" cy="10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12" y="4673599"/>
            <a:ext cx="1183064" cy="10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BBSRC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11" y="1403363"/>
            <a:ext cx="2643729" cy="6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faseb.org/portals/2/images/SRC%20Sponsor%20Logo%20Files/2015%20SRC%20Sponsors/KWS_Logo_Sh_Slogan_UK_RG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8" t="22843" r="16218" b="22748"/>
          <a:stretch/>
        </p:blipFill>
        <p:spPr bwMode="auto">
          <a:xfrm>
            <a:off x="2091742" y="2953688"/>
            <a:ext cx="701600" cy="92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erealsevent.co.uk/__resource/companyProfiles/F646FE2-B96C-4C8A-B7D0-82BA878492E1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86" y="2904575"/>
            <a:ext cx="1146468" cy="8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ukmalt.com/sites/default/files/MAGB%20Logo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7"/>
          <a:stretch/>
        </p:blipFill>
        <p:spPr bwMode="auto">
          <a:xfrm>
            <a:off x="5405903" y="2913256"/>
            <a:ext cx="1355829" cy="8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pbs.twimg.com/profile_images/516527208345513985/OCtiXbaS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5722"/>
          <a:stretch/>
        </p:blipFill>
        <p:spPr bwMode="auto">
          <a:xfrm>
            <a:off x="7244529" y="2986954"/>
            <a:ext cx="1157419" cy="9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s://www.hybridexpert.net/images/su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2" y="4850810"/>
            <a:ext cx="1050756" cy="6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www.secobra.com/EN/resources/image/secobra_fr/logo_secob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2"/>
          <a:stretch/>
        </p:blipFill>
        <p:spPr bwMode="auto">
          <a:xfrm>
            <a:off x="4572000" y="4673599"/>
            <a:ext cx="1146467" cy="8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s://upload.wikimedia.org/wikipedia/en/thumb/b/b1/Syngenta.svg/1280px-Syngenta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85" y="4850810"/>
            <a:ext cx="1328662" cy="4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0E1C4E-F699-48D8-8D05-2C370A87C1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3817" y="1120215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4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barley production &amp; use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583755"/>
              </p:ext>
            </p:extLst>
          </p:nvPr>
        </p:nvGraphicFramePr>
        <p:xfrm>
          <a:off x="4067944" y="1484784"/>
          <a:ext cx="4248472" cy="415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140220" y="5854293"/>
            <a:ext cx="3961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https://www.gov.uk/government/collections/cereal-usage-and-stocks</a:t>
            </a:r>
            <a:endParaRPr lang="en-GB" b="1" dirty="0">
              <a:solidFill>
                <a:srgbClr val="0070C0"/>
              </a:solidFill>
              <a:hlinkClick r:id="rId4"/>
            </a:endParaRPr>
          </a:p>
        </p:txBody>
      </p:sp>
      <p:pic>
        <p:nvPicPr>
          <p:cNvPr id="8" name="Picture 3" descr="barley_inset_ma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" y="1461684"/>
            <a:ext cx="3502731" cy="50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77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862C9F-9369-46F4-83FE-55659C29B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>
                <a:latin typeface="Calibri" panose="020F0502020204030204" pitchFamily="34" charset="0"/>
              </a:rPr>
              <a:t>Breeding progress for yield</a:t>
            </a:r>
          </a:p>
        </p:txBody>
      </p:sp>
      <p:graphicFrame>
        <p:nvGraphicFramePr>
          <p:cNvPr id="45059" name="Content Placeholder 3">
            <a:extLst>
              <a:ext uri="{FF2B5EF4-FFF2-40B4-BE49-F238E27FC236}">
                <a16:creationId xmlns:a16="http://schemas.microsoft.com/office/drawing/2014/main" id="{DF3D9F14-3DC5-448C-8397-78BEDC77FA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0400" y="1930400"/>
          <a:ext cx="78740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7876715" imgH="4212701" progId="Excel.Chart.8">
                  <p:embed/>
                </p:oleObj>
              </mc:Choice>
              <mc:Fallback>
                <p:oleObj r:id="rId3" imgW="7876715" imgH="4212701" progId="Excel.Chart.8">
                  <p:embed/>
                  <p:pic>
                    <p:nvPicPr>
                      <p:cNvPr id="45059" name="Content Placeholder 3">
                        <a:extLst>
                          <a:ext uri="{FF2B5EF4-FFF2-40B4-BE49-F238E27FC236}">
                            <a16:creationId xmlns:a16="http://schemas.microsoft.com/office/drawing/2014/main" id="{DF3D9F14-3DC5-448C-8397-78BEDC77FAE7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930400"/>
                        <a:ext cx="78740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Box 2">
            <a:extLst>
              <a:ext uri="{FF2B5EF4-FFF2-40B4-BE49-F238E27FC236}">
                <a16:creationId xmlns:a16="http://schemas.microsoft.com/office/drawing/2014/main" id="{4EEF9672-A317-4F1F-9846-E47822FA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4953000"/>
            <a:ext cx="792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Triumph</a:t>
            </a:r>
          </a:p>
        </p:txBody>
      </p:sp>
      <p:sp>
        <p:nvSpPr>
          <p:cNvPr id="45061" name="TextBox 4">
            <a:extLst>
              <a:ext uri="{FF2B5EF4-FFF2-40B4-BE49-F238E27FC236}">
                <a16:creationId xmlns:a16="http://schemas.microsoft.com/office/drawing/2014/main" id="{7340E88B-CD51-4B69-85F8-8FF9F36B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5072063"/>
            <a:ext cx="722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Chariot</a:t>
            </a:r>
          </a:p>
        </p:txBody>
      </p:sp>
      <p:sp>
        <p:nvSpPr>
          <p:cNvPr id="45062" name="TextBox 5">
            <a:extLst>
              <a:ext uri="{FF2B5EF4-FFF2-40B4-BE49-F238E27FC236}">
                <a16:creationId xmlns:a16="http://schemas.microsoft.com/office/drawing/2014/main" id="{A509E93E-F033-4A91-892F-34EAF00C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4999038"/>
            <a:ext cx="579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Optic</a:t>
            </a:r>
          </a:p>
        </p:txBody>
      </p:sp>
      <p:sp>
        <p:nvSpPr>
          <p:cNvPr id="45063" name="TextBox 6">
            <a:extLst>
              <a:ext uri="{FF2B5EF4-FFF2-40B4-BE49-F238E27FC236}">
                <a16:creationId xmlns:a16="http://schemas.microsoft.com/office/drawing/2014/main" id="{7C45B5C3-DDD7-4CC0-A024-52B84BC0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4824413"/>
            <a:ext cx="869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NFC Tipple</a:t>
            </a:r>
          </a:p>
        </p:txBody>
      </p:sp>
      <p:sp>
        <p:nvSpPr>
          <p:cNvPr id="45064" name="TextBox 7">
            <a:extLst>
              <a:ext uri="{FF2B5EF4-FFF2-40B4-BE49-F238E27FC236}">
                <a16:creationId xmlns:a16="http://schemas.microsoft.com/office/drawing/2014/main" id="{69C16357-FBAC-4F24-B5D0-3B5A0D337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3489325"/>
            <a:ext cx="887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RGT Planet</a:t>
            </a:r>
          </a:p>
        </p:txBody>
      </p:sp>
      <p:sp>
        <p:nvSpPr>
          <p:cNvPr id="45065" name="TextBox 8">
            <a:extLst>
              <a:ext uri="{FF2B5EF4-FFF2-40B4-BE49-F238E27FC236}">
                <a16:creationId xmlns:a16="http://schemas.microsoft.com/office/drawing/2014/main" id="{F8A9B38E-F5CF-4928-9E6D-47533B430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4991100"/>
            <a:ext cx="788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Concerto</a:t>
            </a:r>
          </a:p>
        </p:txBody>
      </p:sp>
      <p:cxnSp>
        <p:nvCxnSpPr>
          <p:cNvPr id="45066" name="Straight Arrow Connector 11">
            <a:extLst>
              <a:ext uri="{FF2B5EF4-FFF2-40B4-BE49-F238E27FC236}">
                <a16:creationId xmlns:a16="http://schemas.microsoft.com/office/drawing/2014/main" id="{3AEFBE37-C425-413C-AF89-2BDCDC145F03}"/>
              </a:ext>
            </a:extLst>
          </p:cNvPr>
          <p:cNvCxnSpPr>
            <a:cxnSpLocks noChangeShapeType="1"/>
            <a:stCxn id="45061" idx="0"/>
          </p:cNvCxnSpPr>
          <p:nvPr/>
        </p:nvCxnSpPr>
        <p:spPr bwMode="auto">
          <a:xfrm flipV="1">
            <a:off x="3657600" y="4819650"/>
            <a:ext cx="19050" cy="2524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Straight Arrow Connector 12">
            <a:extLst>
              <a:ext uri="{FF2B5EF4-FFF2-40B4-BE49-F238E27FC236}">
                <a16:creationId xmlns:a16="http://schemas.microsoft.com/office/drawing/2014/main" id="{59BD48A4-0481-422F-9338-BA7DB92476C9}"/>
              </a:ext>
            </a:extLst>
          </p:cNvPr>
          <p:cNvCxnSpPr>
            <a:cxnSpLocks noChangeShapeType="1"/>
            <a:stCxn id="45062" idx="0"/>
          </p:cNvCxnSpPr>
          <p:nvPr/>
        </p:nvCxnSpPr>
        <p:spPr bwMode="auto">
          <a:xfrm flipV="1">
            <a:off x="4205288" y="4597400"/>
            <a:ext cx="0" cy="4016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Straight Arrow Connector 13">
            <a:extLst>
              <a:ext uri="{FF2B5EF4-FFF2-40B4-BE49-F238E27FC236}">
                <a16:creationId xmlns:a16="http://schemas.microsoft.com/office/drawing/2014/main" id="{4D8B3AC8-D66D-47B1-A0E7-4FEDBBA8F66C}"/>
              </a:ext>
            </a:extLst>
          </p:cNvPr>
          <p:cNvCxnSpPr>
            <a:cxnSpLocks noChangeShapeType="1"/>
            <a:stCxn id="45063" idx="0"/>
          </p:cNvCxnSpPr>
          <p:nvPr/>
        </p:nvCxnSpPr>
        <p:spPr bwMode="auto">
          <a:xfrm flipV="1">
            <a:off x="5726113" y="4306888"/>
            <a:ext cx="141287" cy="5175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Straight Arrow Connector 14">
            <a:extLst>
              <a:ext uri="{FF2B5EF4-FFF2-40B4-BE49-F238E27FC236}">
                <a16:creationId xmlns:a16="http://schemas.microsoft.com/office/drawing/2014/main" id="{11B2AF6E-3CCB-4825-B821-C1ECE378AF20}"/>
              </a:ext>
            </a:extLst>
          </p:cNvPr>
          <p:cNvCxnSpPr>
            <a:cxnSpLocks noChangeShapeType="1"/>
            <a:stCxn id="45065" idx="0"/>
          </p:cNvCxnSpPr>
          <p:nvPr/>
        </p:nvCxnSpPr>
        <p:spPr bwMode="auto">
          <a:xfrm flipV="1">
            <a:off x="6597650" y="4425950"/>
            <a:ext cx="0" cy="5651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Straight Arrow Connector 15">
            <a:extLst>
              <a:ext uri="{FF2B5EF4-FFF2-40B4-BE49-F238E27FC236}">
                <a16:creationId xmlns:a16="http://schemas.microsoft.com/office/drawing/2014/main" id="{03F47841-159D-4997-99F4-64F0B1822313}"/>
              </a:ext>
            </a:extLst>
          </p:cNvPr>
          <p:cNvCxnSpPr>
            <a:cxnSpLocks noChangeShapeType="1"/>
            <a:stCxn id="45064" idx="2"/>
          </p:cNvCxnSpPr>
          <p:nvPr/>
        </p:nvCxnSpPr>
        <p:spPr bwMode="auto">
          <a:xfrm>
            <a:off x="7635875" y="3765550"/>
            <a:ext cx="0" cy="952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1" name="TextBox 27">
            <a:extLst>
              <a:ext uri="{FF2B5EF4-FFF2-40B4-BE49-F238E27FC236}">
                <a16:creationId xmlns:a16="http://schemas.microsoft.com/office/drawing/2014/main" id="{8E666D68-5B12-46EF-8D45-9071DAB9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148013"/>
            <a:ext cx="6524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Panda</a:t>
            </a:r>
          </a:p>
        </p:txBody>
      </p:sp>
      <p:sp>
        <p:nvSpPr>
          <p:cNvPr id="45072" name="TextBox 28">
            <a:extLst>
              <a:ext uri="{FF2B5EF4-FFF2-40B4-BE49-F238E27FC236}">
                <a16:creationId xmlns:a16="http://schemas.microsoft.com/office/drawing/2014/main" id="{4E6E4EBB-38F8-44C4-971B-14336A3F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2185988"/>
            <a:ext cx="860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Retriever</a:t>
            </a:r>
          </a:p>
        </p:txBody>
      </p:sp>
      <p:sp>
        <p:nvSpPr>
          <p:cNvPr id="45073" name="TextBox 29">
            <a:extLst>
              <a:ext uri="{FF2B5EF4-FFF2-40B4-BE49-F238E27FC236}">
                <a16:creationId xmlns:a16="http://schemas.microsoft.com/office/drawing/2014/main" id="{997A1F69-E0F1-4C8A-AD92-7B91D7FB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490788"/>
            <a:ext cx="6969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Sequel</a:t>
            </a:r>
          </a:p>
        </p:txBody>
      </p:sp>
      <p:sp>
        <p:nvSpPr>
          <p:cNvPr id="45074" name="TextBox 30">
            <a:extLst>
              <a:ext uri="{FF2B5EF4-FFF2-40B4-BE49-F238E27FC236}">
                <a16:creationId xmlns:a16="http://schemas.microsoft.com/office/drawing/2014/main" id="{4A0F300D-F201-4610-B7D6-99DD83D11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705100"/>
            <a:ext cx="5667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Pearl</a:t>
            </a:r>
          </a:p>
        </p:txBody>
      </p:sp>
      <p:sp>
        <p:nvSpPr>
          <p:cNvPr id="45075" name="TextBox 31">
            <a:extLst>
              <a:ext uri="{FF2B5EF4-FFF2-40B4-BE49-F238E27FC236}">
                <a16:creationId xmlns:a16="http://schemas.microsoft.com/office/drawing/2014/main" id="{0404D58E-AE18-4751-BE49-71B219B78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2844800"/>
            <a:ext cx="77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Manitou</a:t>
            </a:r>
          </a:p>
        </p:txBody>
      </p:sp>
      <p:sp>
        <p:nvSpPr>
          <p:cNvPr id="45076" name="TextBox 32">
            <a:extLst>
              <a:ext uri="{FF2B5EF4-FFF2-40B4-BE49-F238E27FC236}">
                <a16:creationId xmlns:a16="http://schemas.microsoft.com/office/drawing/2014/main" id="{34FE9159-BFFE-4ECC-A7AA-AD08299B9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44800"/>
            <a:ext cx="800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Pastoral</a:t>
            </a:r>
          </a:p>
        </p:txBody>
      </p:sp>
      <p:sp>
        <p:nvSpPr>
          <p:cNvPr id="45077" name="TextBox 33">
            <a:extLst>
              <a:ext uri="{FF2B5EF4-FFF2-40B4-BE49-F238E27FC236}">
                <a16:creationId xmlns:a16="http://schemas.microsoft.com/office/drawing/2014/main" id="{4B5351C3-A159-431D-B590-41AD082DC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2205038"/>
            <a:ext cx="9413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KWS Orwell</a:t>
            </a:r>
          </a:p>
        </p:txBody>
      </p:sp>
      <p:cxnSp>
        <p:nvCxnSpPr>
          <p:cNvPr id="45078" name="Straight Arrow Connector 16">
            <a:extLst>
              <a:ext uri="{FF2B5EF4-FFF2-40B4-BE49-F238E27FC236}">
                <a16:creationId xmlns:a16="http://schemas.microsoft.com/office/drawing/2014/main" id="{DE6FD5FF-DE63-418F-ABEB-5754500ED74E}"/>
              </a:ext>
            </a:extLst>
          </p:cNvPr>
          <p:cNvCxnSpPr>
            <a:cxnSpLocks noChangeShapeType="1"/>
            <a:stCxn id="45074" idx="2"/>
          </p:cNvCxnSpPr>
          <p:nvPr/>
        </p:nvCxnSpPr>
        <p:spPr bwMode="auto">
          <a:xfrm>
            <a:off x="4740275" y="2984500"/>
            <a:ext cx="106363" cy="442913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9" name="Straight Arrow Connector 26">
            <a:extLst>
              <a:ext uri="{FF2B5EF4-FFF2-40B4-BE49-F238E27FC236}">
                <a16:creationId xmlns:a16="http://schemas.microsoft.com/office/drawing/2014/main" id="{5EE4959D-D231-4192-B088-C8E384D0249E}"/>
              </a:ext>
            </a:extLst>
          </p:cNvPr>
          <p:cNvCxnSpPr>
            <a:cxnSpLocks noChangeShapeType="1"/>
            <a:stCxn id="45076" idx="2"/>
          </p:cNvCxnSpPr>
          <p:nvPr/>
        </p:nvCxnSpPr>
        <p:spPr bwMode="auto">
          <a:xfrm>
            <a:off x="2990850" y="3122613"/>
            <a:ext cx="134938" cy="366712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0" name="TextBox 23">
            <a:extLst>
              <a:ext uri="{FF2B5EF4-FFF2-40B4-BE49-F238E27FC236}">
                <a16:creationId xmlns:a16="http://schemas.microsoft.com/office/drawing/2014/main" id="{596CCF56-02FC-4F9A-B841-D95455187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6354763"/>
            <a:ext cx="52197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6" tIns="32653" rIns="65306" bIns="32653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/>
              <a:t>Data derived from analysis of UK NL &amp; RL data (BSPB &amp; AHDB)</a:t>
            </a:r>
          </a:p>
        </p:txBody>
      </p:sp>
      <p:cxnSp>
        <p:nvCxnSpPr>
          <p:cNvPr id="45081" name="Straight Arrow Connector 34">
            <a:extLst>
              <a:ext uri="{FF2B5EF4-FFF2-40B4-BE49-F238E27FC236}">
                <a16:creationId xmlns:a16="http://schemas.microsoft.com/office/drawing/2014/main" id="{14AB571E-355F-4219-BB75-203D57AB30F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812088" y="3933825"/>
            <a:ext cx="215900" cy="6635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2" name="Straight Arrow Connector 35">
            <a:extLst>
              <a:ext uri="{FF2B5EF4-FFF2-40B4-BE49-F238E27FC236}">
                <a16:creationId xmlns:a16="http://schemas.microsoft.com/office/drawing/2014/main" id="{E4A244FE-55A0-42A5-9857-75AA68858C5A}"/>
              </a:ext>
            </a:extLst>
          </p:cNvPr>
          <p:cNvCxnSpPr>
            <a:cxnSpLocks noChangeShapeType="1"/>
            <a:stCxn id="45073" idx="2"/>
          </p:cNvCxnSpPr>
          <p:nvPr/>
        </p:nvCxnSpPr>
        <p:spPr bwMode="auto">
          <a:xfrm>
            <a:off x="5568950" y="2770188"/>
            <a:ext cx="0" cy="29845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3" name="Straight Arrow Connector 37">
            <a:extLst>
              <a:ext uri="{FF2B5EF4-FFF2-40B4-BE49-F238E27FC236}">
                <a16:creationId xmlns:a16="http://schemas.microsoft.com/office/drawing/2014/main" id="{B35A58AB-4067-4FED-9973-F85FCF7D5ACD}"/>
              </a:ext>
            </a:extLst>
          </p:cNvPr>
          <p:cNvCxnSpPr>
            <a:cxnSpLocks noChangeShapeType="1"/>
            <a:stCxn id="45072" idx="2"/>
          </p:cNvCxnSpPr>
          <p:nvPr/>
        </p:nvCxnSpPr>
        <p:spPr bwMode="auto">
          <a:xfrm flipH="1">
            <a:off x="6300788" y="2465388"/>
            <a:ext cx="215900" cy="379412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4" name="Straight Arrow Connector 40">
            <a:extLst>
              <a:ext uri="{FF2B5EF4-FFF2-40B4-BE49-F238E27FC236}">
                <a16:creationId xmlns:a16="http://schemas.microsoft.com/office/drawing/2014/main" id="{4F2A8D03-4D15-4512-8EA1-D938087A0803}"/>
              </a:ext>
            </a:extLst>
          </p:cNvPr>
          <p:cNvCxnSpPr>
            <a:cxnSpLocks noChangeShapeType="1"/>
            <a:stCxn id="45077" idx="2"/>
          </p:cNvCxnSpPr>
          <p:nvPr/>
        </p:nvCxnSpPr>
        <p:spPr bwMode="auto">
          <a:xfrm>
            <a:off x="7751763" y="2482850"/>
            <a:ext cx="60325" cy="22225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5C04E2D0-93EE-4C5B-B666-E8AF48DE4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>
                <a:latin typeface="Calibri" panose="020F0502020204030204" pitchFamily="34" charset="0"/>
              </a:rPr>
              <a:t>Breeding progress for malt extract</a:t>
            </a:r>
          </a:p>
        </p:txBody>
      </p:sp>
      <p:graphicFrame>
        <p:nvGraphicFramePr>
          <p:cNvPr id="46083" name="Content Placeholder 3">
            <a:extLst>
              <a:ext uri="{FF2B5EF4-FFF2-40B4-BE49-F238E27FC236}">
                <a16:creationId xmlns:a16="http://schemas.microsoft.com/office/drawing/2014/main" id="{6459B8B4-F058-4DC8-B8ED-09BC9345C4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000" y="1930400"/>
          <a:ext cx="78740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3" imgW="7876715" imgH="4212701" progId="Excel.Chart.8">
                  <p:embed/>
                </p:oleObj>
              </mc:Choice>
              <mc:Fallback>
                <p:oleObj r:id="rId3" imgW="7876715" imgH="4212701" progId="Excel.Chart.8">
                  <p:embed/>
                  <p:pic>
                    <p:nvPicPr>
                      <p:cNvPr id="46083" name="Content Placeholder 3">
                        <a:extLst>
                          <a:ext uri="{FF2B5EF4-FFF2-40B4-BE49-F238E27FC236}">
                            <a16:creationId xmlns:a16="http://schemas.microsoft.com/office/drawing/2014/main" id="{6459B8B4-F058-4DC8-B8ED-09BC9345C485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930400"/>
                        <a:ext cx="78740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Box 4">
            <a:extLst>
              <a:ext uri="{FF2B5EF4-FFF2-40B4-BE49-F238E27FC236}">
                <a16:creationId xmlns:a16="http://schemas.microsoft.com/office/drawing/2014/main" id="{773B63E3-72ED-4847-A2F5-607DDB028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314700"/>
            <a:ext cx="793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Triumph</a:t>
            </a:r>
          </a:p>
        </p:txBody>
      </p:sp>
      <p:sp>
        <p:nvSpPr>
          <p:cNvPr id="46085" name="TextBox 5">
            <a:extLst>
              <a:ext uri="{FF2B5EF4-FFF2-40B4-BE49-F238E27FC236}">
                <a16:creationId xmlns:a16="http://schemas.microsoft.com/office/drawing/2014/main" id="{DA78CB87-4610-4153-8C32-FD3ED5DF8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2408238"/>
            <a:ext cx="579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Optic</a:t>
            </a:r>
          </a:p>
        </p:txBody>
      </p:sp>
      <p:sp>
        <p:nvSpPr>
          <p:cNvPr id="46086" name="TextBox 6">
            <a:extLst>
              <a:ext uri="{FF2B5EF4-FFF2-40B4-BE49-F238E27FC236}">
                <a16:creationId xmlns:a16="http://schemas.microsoft.com/office/drawing/2014/main" id="{8252C867-8587-49A8-A503-E914394D0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028825"/>
            <a:ext cx="757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Overture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BA7E9078-58DE-48B9-8FA8-7C6D649D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2408238"/>
            <a:ext cx="614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Sienna</a:t>
            </a:r>
          </a:p>
        </p:txBody>
      </p:sp>
      <p:sp>
        <p:nvSpPr>
          <p:cNvPr id="46088" name="TextBox 8">
            <a:extLst>
              <a:ext uri="{FF2B5EF4-FFF2-40B4-BE49-F238E27FC236}">
                <a16:creationId xmlns:a16="http://schemas.microsoft.com/office/drawing/2014/main" id="{B6D26E39-FB7C-4C70-A5DA-F6B5678B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2439988"/>
            <a:ext cx="8683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Concerto</a:t>
            </a:r>
          </a:p>
        </p:txBody>
      </p:sp>
      <p:cxnSp>
        <p:nvCxnSpPr>
          <p:cNvPr id="46089" name="Straight Arrow Connector 10">
            <a:extLst>
              <a:ext uri="{FF2B5EF4-FFF2-40B4-BE49-F238E27FC236}">
                <a16:creationId xmlns:a16="http://schemas.microsoft.com/office/drawing/2014/main" id="{A0FF3A30-F1CB-4B38-B67D-7DC394FBF8CE}"/>
              </a:ext>
            </a:extLst>
          </p:cNvPr>
          <p:cNvCxnSpPr>
            <a:cxnSpLocks noChangeShapeType="1"/>
            <a:stCxn id="46085" idx="2"/>
          </p:cNvCxnSpPr>
          <p:nvPr/>
        </p:nvCxnSpPr>
        <p:spPr bwMode="auto">
          <a:xfrm>
            <a:off x="4191000" y="2686050"/>
            <a:ext cx="0" cy="4445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Arrow Connector 11">
            <a:extLst>
              <a:ext uri="{FF2B5EF4-FFF2-40B4-BE49-F238E27FC236}">
                <a16:creationId xmlns:a16="http://schemas.microsoft.com/office/drawing/2014/main" id="{7DBC3552-D02A-4D35-AC6D-27EB556A1527}"/>
              </a:ext>
            </a:extLst>
          </p:cNvPr>
          <p:cNvCxnSpPr>
            <a:cxnSpLocks noChangeShapeType="1"/>
            <a:stCxn id="46086" idx="2"/>
          </p:cNvCxnSpPr>
          <p:nvPr/>
        </p:nvCxnSpPr>
        <p:spPr bwMode="auto">
          <a:xfrm>
            <a:off x="7019925" y="2306638"/>
            <a:ext cx="73025" cy="4730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1" name="TextBox 14">
            <a:extLst>
              <a:ext uri="{FF2B5EF4-FFF2-40B4-BE49-F238E27FC236}">
                <a16:creationId xmlns:a16="http://schemas.microsoft.com/office/drawing/2014/main" id="{D480D6E2-A954-4D47-A093-F15235018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4446588"/>
            <a:ext cx="790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Halcyon</a:t>
            </a:r>
          </a:p>
        </p:txBody>
      </p:sp>
      <p:sp>
        <p:nvSpPr>
          <p:cNvPr id="46092" name="TextBox 15">
            <a:extLst>
              <a:ext uri="{FF2B5EF4-FFF2-40B4-BE49-F238E27FC236}">
                <a16:creationId xmlns:a16="http://schemas.microsoft.com/office/drawing/2014/main" id="{DCED5D12-650A-42FC-B85F-B8BA75D8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3348038"/>
            <a:ext cx="868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Winsome</a:t>
            </a:r>
          </a:p>
        </p:txBody>
      </p:sp>
      <p:sp>
        <p:nvSpPr>
          <p:cNvPr id="46093" name="TextBox 17">
            <a:extLst>
              <a:ext uri="{FF2B5EF4-FFF2-40B4-BE49-F238E27FC236}">
                <a16:creationId xmlns:a16="http://schemas.microsoft.com/office/drawing/2014/main" id="{F7F50D0C-FD64-48CF-9C4E-3579A6E3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3" y="3730625"/>
            <a:ext cx="5667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Pearl</a:t>
            </a:r>
          </a:p>
        </p:txBody>
      </p:sp>
      <p:sp>
        <p:nvSpPr>
          <p:cNvPr id="46094" name="TextBox 19">
            <a:extLst>
              <a:ext uri="{FF2B5EF4-FFF2-40B4-BE49-F238E27FC236}">
                <a16:creationId xmlns:a16="http://schemas.microsoft.com/office/drawing/2014/main" id="{26857F38-4FF5-40A7-9500-2574A3BE3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4017963"/>
            <a:ext cx="7477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Fanfare</a:t>
            </a:r>
          </a:p>
        </p:txBody>
      </p:sp>
      <p:sp>
        <p:nvSpPr>
          <p:cNvPr id="46095" name="TextBox 20">
            <a:extLst>
              <a:ext uri="{FF2B5EF4-FFF2-40B4-BE49-F238E27FC236}">
                <a16:creationId xmlns:a16="http://schemas.microsoft.com/office/drawing/2014/main" id="{C6D26F0F-8E46-4C2E-B087-530679E6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3570288"/>
            <a:ext cx="10048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SY Venture</a:t>
            </a:r>
          </a:p>
        </p:txBody>
      </p:sp>
      <p:cxnSp>
        <p:nvCxnSpPr>
          <p:cNvPr id="46096" name="Straight Arrow Connector 21">
            <a:extLst>
              <a:ext uri="{FF2B5EF4-FFF2-40B4-BE49-F238E27FC236}">
                <a16:creationId xmlns:a16="http://schemas.microsoft.com/office/drawing/2014/main" id="{74E16FE0-2DE8-44CF-B470-3319232E8B37}"/>
              </a:ext>
            </a:extLst>
          </p:cNvPr>
          <p:cNvCxnSpPr>
            <a:cxnSpLocks noChangeShapeType="1"/>
            <a:stCxn id="46093" idx="2"/>
          </p:cNvCxnSpPr>
          <p:nvPr/>
        </p:nvCxnSpPr>
        <p:spPr bwMode="auto">
          <a:xfrm flipH="1">
            <a:off x="4881563" y="4010025"/>
            <a:ext cx="149225" cy="38735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7" name="TextBox 26">
            <a:extLst>
              <a:ext uri="{FF2B5EF4-FFF2-40B4-BE49-F238E27FC236}">
                <a16:creationId xmlns:a16="http://schemas.microsoft.com/office/drawing/2014/main" id="{884D3D78-0BF8-45A5-89F7-A98EFCD2F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2960688"/>
            <a:ext cx="723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Chariot</a:t>
            </a:r>
          </a:p>
        </p:txBody>
      </p:sp>
      <p:cxnSp>
        <p:nvCxnSpPr>
          <p:cNvPr id="46098" name="Straight Arrow Connector 37">
            <a:extLst>
              <a:ext uri="{FF2B5EF4-FFF2-40B4-BE49-F238E27FC236}">
                <a16:creationId xmlns:a16="http://schemas.microsoft.com/office/drawing/2014/main" id="{A9F9936D-E0D4-4F68-9A62-ABD89722579D}"/>
              </a:ext>
            </a:extLst>
          </p:cNvPr>
          <p:cNvCxnSpPr>
            <a:cxnSpLocks noChangeShapeType="1"/>
            <a:stCxn id="46095" idx="2"/>
          </p:cNvCxnSpPr>
          <p:nvPr/>
        </p:nvCxnSpPr>
        <p:spPr bwMode="auto">
          <a:xfrm flipH="1">
            <a:off x="7092950" y="3849688"/>
            <a:ext cx="238125" cy="276225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9" name="TextBox 22">
            <a:extLst>
              <a:ext uri="{FF2B5EF4-FFF2-40B4-BE49-F238E27FC236}">
                <a16:creationId xmlns:a16="http://schemas.microsoft.com/office/drawing/2014/main" id="{3C856156-7FCD-4CB6-A7EB-F9334293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6518275"/>
            <a:ext cx="58483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6" tIns="32653" rIns="65306" bIns="32653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/>
              <a:t>Data derived from analysis of UK NL &amp; RL data (BSPB, AHDB &amp; MAGB)</a:t>
            </a:r>
          </a:p>
        </p:txBody>
      </p:sp>
      <p:sp>
        <p:nvSpPr>
          <p:cNvPr id="46100" name="TextBox 23">
            <a:extLst>
              <a:ext uri="{FF2B5EF4-FFF2-40B4-BE49-F238E27FC236}">
                <a16:creationId xmlns:a16="http://schemas.microsoft.com/office/drawing/2014/main" id="{2ACFC802-E311-4929-990B-923FFC9E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2166938"/>
            <a:ext cx="996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Westminster</a:t>
            </a:r>
          </a:p>
        </p:txBody>
      </p:sp>
      <p:sp>
        <p:nvSpPr>
          <p:cNvPr id="46101" name="TextBox 24">
            <a:extLst>
              <a:ext uri="{FF2B5EF4-FFF2-40B4-BE49-F238E27FC236}">
                <a16:creationId xmlns:a16="http://schemas.microsoft.com/office/drawing/2014/main" id="{029A5281-ED7B-4BA8-8D2D-337704E3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3741738"/>
            <a:ext cx="747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</a:rPr>
              <a:t>Talisman</a:t>
            </a:r>
          </a:p>
        </p:txBody>
      </p:sp>
      <p:cxnSp>
        <p:nvCxnSpPr>
          <p:cNvPr id="46102" name="Straight Arrow Connector 25">
            <a:extLst>
              <a:ext uri="{FF2B5EF4-FFF2-40B4-BE49-F238E27FC236}">
                <a16:creationId xmlns:a16="http://schemas.microsoft.com/office/drawing/2014/main" id="{771E06C0-E54C-4ACC-AAC0-7B6604A26882}"/>
              </a:ext>
            </a:extLst>
          </p:cNvPr>
          <p:cNvCxnSpPr>
            <a:cxnSpLocks noChangeShapeType="1"/>
            <a:stCxn id="46101" idx="1"/>
          </p:cNvCxnSpPr>
          <p:nvPr/>
        </p:nvCxnSpPr>
        <p:spPr bwMode="auto">
          <a:xfrm flipH="1">
            <a:off x="7316788" y="3879850"/>
            <a:ext cx="414337" cy="207963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46265" cy="1143000"/>
          </a:xfrm>
        </p:spPr>
        <p:txBody>
          <a:bodyPr/>
          <a:lstStyle/>
          <a:p>
            <a:r>
              <a:rPr lang="en-GB" dirty="0"/>
              <a:t>Scottish Malting Barley Purchases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0100" y="6355256"/>
            <a:ext cx="4353942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en-US" sz="1400" dirty="0"/>
              <a:t>Data from MAGB Annual Survey of Barley Purchases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43214E3-26CC-45DB-A9A7-BB4A6D75C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74619"/>
              </p:ext>
            </p:extLst>
          </p:nvPr>
        </p:nvGraphicFramePr>
        <p:xfrm>
          <a:off x="179512" y="1493949"/>
          <a:ext cx="8692763" cy="460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87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6"/>
          <p:cNvSpPr>
            <a:spLocks noChangeShapeType="1"/>
          </p:cNvSpPr>
          <p:nvPr/>
        </p:nvSpPr>
        <p:spPr bwMode="auto">
          <a:xfrm rot="10800000">
            <a:off x="2371725" y="1746250"/>
            <a:ext cx="4859338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5" name="Line 7"/>
          <p:cNvSpPr>
            <a:spLocks noChangeShapeType="1"/>
          </p:cNvSpPr>
          <p:nvPr/>
        </p:nvSpPr>
        <p:spPr bwMode="auto">
          <a:xfrm rot="10800000" flipV="1">
            <a:off x="7229475" y="1747838"/>
            <a:ext cx="1588" cy="59213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 rot="10800000" flipV="1">
            <a:off x="2370138" y="1747838"/>
            <a:ext cx="1587" cy="4857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 rot="10800000">
            <a:off x="5578475" y="2338388"/>
            <a:ext cx="330517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 rot="10800000" flipV="1">
            <a:off x="8882063" y="2339975"/>
            <a:ext cx="1587" cy="21161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9" name="Line 11"/>
          <p:cNvSpPr>
            <a:spLocks noChangeShapeType="1"/>
          </p:cNvSpPr>
          <p:nvPr/>
        </p:nvSpPr>
        <p:spPr bwMode="auto">
          <a:xfrm rot="10800000" flipV="1">
            <a:off x="5576888" y="2339975"/>
            <a:ext cx="1587" cy="1270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 rot="10800000">
            <a:off x="4719638" y="2351088"/>
            <a:ext cx="1722437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 rot="10800000" flipV="1">
            <a:off x="6440488" y="2352675"/>
            <a:ext cx="1587" cy="1476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 rot="10800000" flipV="1">
            <a:off x="4718050" y="2352675"/>
            <a:ext cx="1588" cy="6826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 rot="10800000">
            <a:off x="5092700" y="2498725"/>
            <a:ext cx="2693988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4" name="Line 16"/>
          <p:cNvSpPr>
            <a:spLocks noChangeShapeType="1"/>
          </p:cNvSpPr>
          <p:nvPr/>
        </p:nvSpPr>
        <p:spPr bwMode="auto">
          <a:xfrm rot="10800000" flipV="1">
            <a:off x="7785100" y="2500313"/>
            <a:ext cx="1588" cy="1206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 rot="10800000" flipV="1">
            <a:off x="5091113" y="2500313"/>
            <a:ext cx="1587" cy="984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6" name="Line 18"/>
          <p:cNvSpPr>
            <a:spLocks noChangeShapeType="1"/>
          </p:cNvSpPr>
          <p:nvPr/>
        </p:nvSpPr>
        <p:spPr bwMode="auto">
          <a:xfrm rot="10800000">
            <a:off x="6872288" y="2619375"/>
            <a:ext cx="1827212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 rot="10800000" flipV="1">
            <a:off x="8697913" y="2620963"/>
            <a:ext cx="1587" cy="119062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8" name="Line 20"/>
          <p:cNvSpPr>
            <a:spLocks noChangeShapeType="1"/>
          </p:cNvSpPr>
          <p:nvPr/>
        </p:nvSpPr>
        <p:spPr bwMode="auto">
          <a:xfrm rot="10800000" flipV="1">
            <a:off x="6870700" y="2620963"/>
            <a:ext cx="1588" cy="1047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 rot="10800000">
            <a:off x="8615363" y="2738438"/>
            <a:ext cx="176212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 rot="10800000" flipV="1">
            <a:off x="8789988" y="2740025"/>
            <a:ext cx="1587" cy="841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 rot="10800000" flipV="1">
            <a:off x="8613775" y="2740025"/>
            <a:ext cx="1588" cy="3095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2" name="Line 24"/>
          <p:cNvSpPr>
            <a:spLocks noChangeShapeType="1"/>
          </p:cNvSpPr>
          <p:nvPr/>
        </p:nvSpPr>
        <p:spPr bwMode="auto">
          <a:xfrm rot="10800000">
            <a:off x="8756650" y="2822575"/>
            <a:ext cx="635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3" name="Line 25"/>
          <p:cNvSpPr>
            <a:spLocks noChangeShapeType="1"/>
          </p:cNvSpPr>
          <p:nvPr/>
        </p:nvSpPr>
        <p:spPr bwMode="auto">
          <a:xfrm rot="10800000" flipV="1">
            <a:off x="8818563" y="2824163"/>
            <a:ext cx="1587" cy="1631950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4" name="Line 26"/>
          <p:cNvSpPr>
            <a:spLocks noChangeShapeType="1"/>
          </p:cNvSpPr>
          <p:nvPr/>
        </p:nvSpPr>
        <p:spPr bwMode="auto">
          <a:xfrm rot="10800000" flipV="1">
            <a:off x="8755063" y="2824163"/>
            <a:ext cx="1587" cy="16319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5" name="Line 27"/>
          <p:cNvSpPr>
            <a:spLocks noChangeShapeType="1"/>
          </p:cNvSpPr>
          <p:nvPr/>
        </p:nvSpPr>
        <p:spPr bwMode="auto">
          <a:xfrm rot="10800000">
            <a:off x="8566150" y="3048000"/>
            <a:ext cx="98425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 rot="10800000" flipV="1">
            <a:off x="8662988" y="3049588"/>
            <a:ext cx="1587" cy="176212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 rot="10800000" flipV="1">
            <a:off x="8564563" y="3049588"/>
            <a:ext cx="1587" cy="14065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8" name="Line 30"/>
          <p:cNvSpPr>
            <a:spLocks noChangeShapeType="1"/>
          </p:cNvSpPr>
          <p:nvPr/>
        </p:nvSpPr>
        <p:spPr bwMode="auto">
          <a:xfrm rot="10800000">
            <a:off x="8629650" y="3224213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9" name="Line 31"/>
          <p:cNvSpPr>
            <a:spLocks noChangeShapeType="1"/>
          </p:cNvSpPr>
          <p:nvPr/>
        </p:nvSpPr>
        <p:spPr bwMode="auto">
          <a:xfrm rot="10800000" flipV="1">
            <a:off x="8691563" y="3225800"/>
            <a:ext cx="1587" cy="12303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0" name="Line 32"/>
          <p:cNvSpPr>
            <a:spLocks noChangeShapeType="1"/>
          </p:cNvSpPr>
          <p:nvPr/>
        </p:nvSpPr>
        <p:spPr bwMode="auto">
          <a:xfrm rot="10800000" flipV="1">
            <a:off x="8628063" y="3225800"/>
            <a:ext cx="1587" cy="12303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1" name="Line 33"/>
          <p:cNvSpPr>
            <a:spLocks noChangeShapeType="1"/>
          </p:cNvSpPr>
          <p:nvPr/>
        </p:nvSpPr>
        <p:spPr bwMode="auto">
          <a:xfrm rot="10800000">
            <a:off x="6048375" y="2724150"/>
            <a:ext cx="1646238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2" name="Line 34"/>
          <p:cNvSpPr>
            <a:spLocks noChangeShapeType="1"/>
          </p:cNvSpPr>
          <p:nvPr/>
        </p:nvSpPr>
        <p:spPr bwMode="auto">
          <a:xfrm rot="10800000" flipV="1">
            <a:off x="7693025" y="2725738"/>
            <a:ext cx="1588" cy="1968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3" name="Line 35"/>
          <p:cNvSpPr>
            <a:spLocks noChangeShapeType="1"/>
          </p:cNvSpPr>
          <p:nvPr/>
        </p:nvSpPr>
        <p:spPr bwMode="auto">
          <a:xfrm rot="10800000" flipV="1">
            <a:off x="6046788" y="2725738"/>
            <a:ext cx="1587" cy="1555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4" name="Line 36"/>
          <p:cNvSpPr>
            <a:spLocks noChangeShapeType="1"/>
          </p:cNvSpPr>
          <p:nvPr/>
        </p:nvSpPr>
        <p:spPr bwMode="auto">
          <a:xfrm rot="10800000">
            <a:off x="7280275" y="2921000"/>
            <a:ext cx="836613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5" name="Line 37"/>
          <p:cNvSpPr>
            <a:spLocks noChangeShapeType="1"/>
          </p:cNvSpPr>
          <p:nvPr/>
        </p:nvSpPr>
        <p:spPr bwMode="auto">
          <a:xfrm rot="10800000" flipV="1">
            <a:off x="8115300" y="2922588"/>
            <a:ext cx="1588" cy="14763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6" name="Line 38"/>
          <p:cNvSpPr>
            <a:spLocks noChangeShapeType="1"/>
          </p:cNvSpPr>
          <p:nvPr/>
        </p:nvSpPr>
        <p:spPr bwMode="auto">
          <a:xfrm rot="10800000" flipV="1">
            <a:off x="7278688" y="2922588"/>
            <a:ext cx="1587" cy="285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7" name="Line 39"/>
          <p:cNvSpPr>
            <a:spLocks noChangeShapeType="1"/>
          </p:cNvSpPr>
          <p:nvPr/>
        </p:nvSpPr>
        <p:spPr bwMode="auto">
          <a:xfrm rot="10800000">
            <a:off x="7856538" y="3068638"/>
            <a:ext cx="512762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8" name="Line 40"/>
          <p:cNvSpPr>
            <a:spLocks noChangeShapeType="1"/>
          </p:cNvSpPr>
          <p:nvPr/>
        </p:nvSpPr>
        <p:spPr bwMode="auto">
          <a:xfrm rot="10800000" flipV="1">
            <a:off x="8367713" y="3070225"/>
            <a:ext cx="1587" cy="79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9" name="Line 41"/>
          <p:cNvSpPr>
            <a:spLocks noChangeShapeType="1"/>
          </p:cNvSpPr>
          <p:nvPr/>
        </p:nvSpPr>
        <p:spPr bwMode="auto">
          <a:xfrm rot="10800000" flipV="1">
            <a:off x="7854950" y="3070225"/>
            <a:ext cx="1588" cy="920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0" name="Line 42"/>
          <p:cNvSpPr>
            <a:spLocks noChangeShapeType="1"/>
          </p:cNvSpPr>
          <p:nvPr/>
        </p:nvSpPr>
        <p:spPr bwMode="auto">
          <a:xfrm rot="10800000">
            <a:off x="8264525" y="3076575"/>
            <a:ext cx="211138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1" name="Line 43"/>
          <p:cNvSpPr>
            <a:spLocks noChangeShapeType="1"/>
          </p:cNvSpPr>
          <p:nvPr/>
        </p:nvSpPr>
        <p:spPr bwMode="auto">
          <a:xfrm rot="10800000" flipV="1">
            <a:off x="8474075" y="3078163"/>
            <a:ext cx="1588" cy="5270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2" name="Line 44"/>
          <p:cNvSpPr>
            <a:spLocks noChangeShapeType="1"/>
          </p:cNvSpPr>
          <p:nvPr/>
        </p:nvSpPr>
        <p:spPr bwMode="auto">
          <a:xfrm rot="10800000" flipV="1">
            <a:off x="8262938" y="3078163"/>
            <a:ext cx="1587" cy="8413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3" name="Line 45"/>
          <p:cNvSpPr>
            <a:spLocks noChangeShapeType="1"/>
          </p:cNvSpPr>
          <p:nvPr/>
        </p:nvSpPr>
        <p:spPr bwMode="auto">
          <a:xfrm rot="10800000">
            <a:off x="8447088" y="3603625"/>
            <a:ext cx="55562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4" name="Line 46"/>
          <p:cNvSpPr>
            <a:spLocks noChangeShapeType="1"/>
          </p:cNvSpPr>
          <p:nvPr/>
        </p:nvSpPr>
        <p:spPr bwMode="auto">
          <a:xfrm rot="10800000" flipV="1">
            <a:off x="8501063" y="3605213"/>
            <a:ext cx="1587" cy="85090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5" name="Line 47"/>
          <p:cNvSpPr>
            <a:spLocks noChangeShapeType="1"/>
          </p:cNvSpPr>
          <p:nvPr/>
        </p:nvSpPr>
        <p:spPr bwMode="auto">
          <a:xfrm rot="10800000" flipV="1">
            <a:off x="8445500" y="3605213"/>
            <a:ext cx="1588" cy="85090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6" name="Line 48"/>
          <p:cNvSpPr>
            <a:spLocks noChangeShapeType="1"/>
          </p:cNvSpPr>
          <p:nvPr/>
        </p:nvSpPr>
        <p:spPr bwMode="auto">
          <a:xfrm rot="10800000">
            <a:off x="8180388" y="3160713"/>
            <a:ext cx="16827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7" name="Line 49"/>
          <p:cNvSpPr>
            <a:spLocks noChangeShapeType="1"/>
          </p:cNvSpPr>
          <p:nvPr/>
        </p:nvSpPr>
        <p:spPr bwMode="auto">
          <a:xfrm rot="10800000" flipV="1">
            <a:off x="8347075" y="3162300"/>
            <a:ext cx="1588" cy="3016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8" name="Line 50"/>
          <p:cNvSpPr>
            <a:spLocks noChangeShapeType="1"/>
          </p:cNvSpPr>
          <p:nvPr/>
        </p:nvSpPr>
        <p:spPr bwMode="auto">
          <a:xfrm rot="10800000" flipV="1">
            <a:off x="8178800" y="3162300"/>
            <a:ext cx="1588" cy="2809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9" name="Line 51"/>
          <p:cNvSpPr>
            <a:spLocks noChangeShapeType="1"/>
          </p:cNvSpPr>
          <p:nvPr/>
        </p:nvSpPr>
        <p:spPr bwMode="auto">
          <a:xfrm rot="10800000">
            <a:off x="8320088" y="3462338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0" name="Line 52"/>
          <p:cNvSpPr>
            <a:spLocks noChangeShapeType="1"/>
          </p:cNvSpPr>
          <p:nvPr/>
        </p:nvSpPr>
        <p:spPr bwMode="auto">
          <a:xfrm rot="10800000" flipV="1">
            <a:off x="8382000" y="3463925"/>
            <a:ext cx="1588" cy="9921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1" name="Line 53"/>
          <p:cNvSpPr>
            <a:spLocks noChangeShapeType="1"/>
          </p:cNvSpPr>
          <p:nvPr/>
        </p:nvSpPr>
        <p:spPr bwMode="auto">
          <a:xfrm rot="10800000" flipV="1">
            <a:off x="8318500" y="3463925"/>
            <a:ext cx="1588" cy="9921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2" name="Line 54"/>
          <p:cNvSpPr>
            <a:spLocks noChangeShapeType="1"/>
          </p:cNvSpPr>
          <p:nvPr/>
        </p:nvSpPr>
        <p:spPr bwMode="auto">
          <a:xfrm rot="10800000">
            <a:off x="8131175" y="3441700"/>
            <a:ext cx="90488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3" name="Line 55"/>
          <p:cNvSpPr>
            <a:spLocks noChangeShapeType="1"/>
          </p:cNvSpPr>
          <p:nvPr/>
        </p:nvSpPr>
        <p:spPr bwMode="auto">
          <a:xfrm rot="10800000" flipV="1">
            <a:off x="8220075" y="3443288"/>
            <a:ext cx="1588" cy="5270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4" name="Line 56"/>
          <p:cNvSpPr>
            <a:spLocks noChangeShapeType="1"/>
          </p:cNvSpPr>
          <p:nvPr/>
        </p:nvSpPr>
        <p:spPr bwMode="auto">
          <a:xfrm rot="10800000" flipV="1">
            <a:off x="8129588" y="3443288"/>
            <a:ext cx="1587" cy="10128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5" name="Line 57"/>
          <p:cNvSpPr>
            <a:spLocks noChangeShapeType="1"/>
          </p:cNvSpPr>
          <p:nvPr/>
        </p:nvSpPr>
        <p:spPr bwMode="auto">
          <a:xfrm rot="10800000">
            <a:off x="8194675" y="3968750"/>
            <a:ext cx="61913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6" name="Line 58"/>
          <p:cNvSpPr>
            <a:spLocks noChangeShapeType="1"/>
          </p:cNvSpPr>
          <p:nvPr/>
        </p:nvSpPr>
        <p:spPr bwMode="auto">
          <a:xfrm rot="10800000" flipV="1">
            <a:off x="8255000" y="3970338"/>
            <a:ext cx="1588" cy="4857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7" name="Line 59"/>
          <p:cNvSpPr>
            <a:spLocks noChangeShapeType="1"/>
          </p:cNvSpPr>
          <p:nvPr/>
        </p:nvSpPr>
        <p:spPr bwMode="auto">
          <a:xfrm rot="10800000" flipV="1">
            <a:off x="8193088" y="3970338"/>
            <a:ext cx="1587" cy="4857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8" name="Line 60"/>
          <p:cNvSpPr>
            <a:spLocks noChangeShapeType="1"/>
          </p:cNvSpPr>
          <p:nvPr/>
        </p:nvSpPr>
        <p:spPr bwMode="auto">
          <a:xfrm rot="10800000">
            <a:off x="7786688" y="3160713"/>
            <a:ext cx="147637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9" name="Line 61"/>
          <p:cNvSpPr>
            <a:spLocks noChangeShapeType="1"/>
          </p:cNvSpPr>
          <p:nvPr/>
        </p:nvSpPr>
        <p:spPr bwMode="auto">
          <a:xfrm rot="10800000" flipV="1">
            <a:off x="7932738" y="3162300"/>
            <a:ext cx="1587" cy="1825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0" name="Line 62"/>
          <p:cNvSpPr>
            <a:spLocks noChangeShapeType="1"/>
          </p:cNvSpPr>
          <p:nvPr/>
        </p:nvSpPr>
        <p:spPr bwMode="auto">
          <a:xfrm rot="10800000" flipV="1">
            <a:off x="7785100" y="3162300"/>
            <a:ext cx="1588" cy="1682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1" name="Line 63"/>
          <p:cNvSpPr>
            <a:spLocks noChangeShapeType="1"/>
          </p:cNvSpPr>
          <p:nvPr/>
        </p:nvSpPr>
        <p:spPr bwMode="auto">
          <a:xfrm rot="10800000">
            <a:off x="7877175" y="3343275"/>
            <a:ext cx="112713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2" name="Line 64"/>
          <p:cNvSpPr>
            <a:spLocks noChangeShapeType="1"/>
          </p:cNvSpPr>
          <p:nvPr/>
        </p:nvSpPr>
        <p:spPr bwMode="auto">
          <a:xfrm rot="10800000" flipV="1">
            <a:off x="7988300" y="3344863"/>
            <a:ext cx="1588" cy="26670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3" name="Line 65"/>
          <p:cNvSpPr>
            <a:spLocks noChangeShapeType="1"/>
          </p:cNvSpPr>
          <p:nvPr/>
        </p:nvSpPr>
        <p:spPr bwMode="auto">
          <a:xfrm rot="10800000" flipV="1">
            <a:off x="7875588" y="3344863"/>
            <a:ext cx="1587" cy="11112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4" name="Line 66"/>
          <p:cNvSpPr>
            <a:spLocks noChangeShapeType="1"/>
          </p:cNvSpPr>
          <p:nvPr/>
        </p:nvSpPr>
        <p:spPr bwMode="auto">
          <a:xfrm rot="10800000">
            <a:off x="7940675" y="3609975"/>
            <a:ext cx="92075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5" name="Line 67"/>
          <p:cNvSpPr>
            <a:spLocks noChangeShapeType="1"/>
          </p:cNvSpPr>
          <p:nvPr/>
        </p:nvSpPr>
        <p:spPr bwMode="auto">
          <a:xfrm rot="10800000" flipV="1">
            <a:off x="8031163" y="3611563"/>
            <a:ext cx="1587" cy="984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6" name="Line 68"/>
          <p:cNvSpPr>
            <a:spLocks noChangeShapeType="1"/>
          </p:cNvSpPr>
          <p:nvPr/>
        </p:nvSpPr>
        <p:spPr bwMode="auto">
          <a:xfrm rot="10800000" flipV="1">
            <a:off x="7939088" y="3611563"/>
            <a:ext cx="1587" cy="8445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7" name="Line 69"/>
          <p:cNvSpPr>
            <a:spLocks noChangeShapeType="1"/>
          </p:cNvSpPr>
          <p:nvPr/>
        </p:nvSpPr>
        <p:spPr bwMode="auto">
          <a:xfrm rot="10800000">
            <a:off x="8004175" y="3708400"/>
            <a:ext cx="635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8" name="Line 70"/>
          <p:cNvSpPr>
            <a:spLocks noChangeShapeType="1"/>
          </p:cNvSpPr>
          <p:nvPr/>
        </p:nvSpPr>
        <p:spPr bwMode="auto">
          <a:xfrm rot="10800000" flipV="1">
            <a:off x="8066088" y="3709988"/>
            <a:ext cx="1587" cy="7461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9" name="Line 71"/>
          <p:cNvSpPr>
            <a:spLocks noChangeShapeType="1"/>
          </p:cNvSpPr>
          <p:nvPr/>
        </p:nvSpPr>
        <p:spPr bwMode="auto">
          <a:xfrm rot="10800000" flipV="1">
            <a:off x="8002588" y="3709988"/>
            <a:ext cx="1587" cy="7461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0" name="Line 72"/>
          <p:cNvSpPr>
            <a:spLocks noChangeShapeType="1"/>
          </p:cNvSpPr>
          <p:nvPr/>
        </p:nvSpPr>
        <p:spPr bwMode="auto">
          <a:xfrm rot="10800000">
            <a:off x="7750175" y="3328988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1" name="Line 73"/>
          <p:cNvSpPr>
            <a:spLocks noChangeShapeType="1"/>
          </p:cNvSpPr>
          <p:nvPr/>
        </p:nvSpPr>
        <p:spPr bwMode="auto">
          <a:xfrm rot="10800000" flipV="1">
            <a:off x="7812088" y="3330575"/>
            <a:ext cx="1587" cy="11255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2" name="Line 74"/>
          <p:cNvSpPr>
            <a:spLocks noChangeShapeType="1"/>
          </p:cNvSpPr>
          <p:nvPr/>
        </p:nvSpPr>
        <p:spPr bwMode="auto">
          <a:xfrm rot="10800000" flipV="1">
            <a:off x="7748588" y="3330575"/>
            <a:ext cx="1587" cy="11255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3" name="Line 75"/>
          <p:cNvSpPr>
            <a:spLocks noChangeShapeType="1"/>
          </p:cNvSpPr>
          <p:nvPr/>
        </p:nvSpPr>
        <p:spPr bwMode="auto">
          <a:xfrm rot="10800000">
            <a:off x="6948488" y="2949575"/>
            <a:ext cx="661987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4" name="Line 76"/>
          <p:cNvSpPr>
            <a:spLocks noChangeShapeType="1"/>
          </p:cNvSpPr>
          <p:nvPr/>
        </p:nvSpPr>
        <p:spPr bwMode="auto">
          <a:xfrm rot="10800000" flipV="1">
            <a:off x="7608888" y="2951163"/>
            <a:ext cx="1587" cy="379412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5" name="Line 77"/>
          <p:cNvSpPr>
            <a:spLocks noChangeShapeType="1"/>
          </p:cNvSpPr>
          <p:nvPr/>
        </p:nvSpPr>
        <p:spPr bwMode="auto">
          <a:xfrm rot="10800000" flipV="1">
            <a:off x="6946900" y="2951163"/>
            <a:ext cx="1588" cy="6350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6" name="Line 78"/>
          <p:cNvSpPr>
            <a:spLocks noChangeShapeType="1"/>
          </p:cNvSpPr>
          <p:nvPr/>
        </p:nvSpPr>
        <p:spPr bwMode="auto">
          <a:xfrm rot="10800000">
            <a:off x="7561263" y="3328988"/>
            <a:ext cx="9842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7" name="Line 79"/>
          <p:cNvSpPr>
            <a:spLocks noChangeShapeType="1"/>
          </p:cNvSpPr>
          <p:nvPr/>
        </p:nvSpPr>
        <p:spPr bwMode="auto">
          <a:xfrm rot="10800000" flipV="1">
            <a:off x="7658100" y="3330575"/>
            <a:ext cx="1588" cy="3238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8" name="Line 80"/>
          <p:cNvSpPr>
            <a:spLocks noChangeShapeType="1"/>
          </p:cNvSpPr>
          <p:nvPr/>
        </p:nvSpPr>
        <p:spPr bwMode="auto">
          <a:xfrm rot="10800000" flipV="1">
            <a:off x="7559675" y="3330575"/>
            <a:ext cx="1588" cy="11255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29" name="Line 81"/>
          <p:cNvSpPr>
            <a:spLocks noChangeShapeType="1"/>
          </p:cNvSpPr>
          <p:nvPr/>
        </p:nvSpPr>
        <p:spPr bwMode="auto">
          <a:xfrm rot="10800000">
            <a:off x="7624763" y="3652838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0" name="Line 82"/>
          <p:cNvSpPr>
            <a:spLocks noChangeShapeType="1"/>
          </p:cNvSpPr>
          <p:nvPr/>
        </p:nvSpPr>
        <p:spPr bwMode="auto">
          <a:xfrm rot="10800000" flipV="1">
            <a:off x="7686675" y="3654425"/>
            <a:ext cx="1588" cy="8016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1" name="Line 83"/>
          <p:cNvSpPr>
            <a:spLocks noChangeShapeType="1"/>
          </p:cNvSpPr>
          <p:nvPr/>
        </p:nvSpPr>
        <p:spPr bwMode="auto">
          <a:xfrm rot="10800000" flipV="1">
            <a:off x="7623175" y="3654425"/>
            <a:ext cx="1588" cy="8016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2" name="Line 84"/>
          <p:cNvSpPr>
            <a:spLocks noChangeShapeType="1"/>
          </p:cNvSpPr>
          <p:nvPr/>
        </p:nvSpPr>
        <p:spPr bwMode="auto">
          <a:xfrm rot="10800000">
            <a:off x="6716713" y="3013075"/>
            <a:ext cx="465137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3" name="Line 85"/>
          <p:cNvSpPr>
            <a:spLocks noChangeShapeType="1"/>
          </p:cNvSpPr>
          <p:nvPr/>
        </p:nvSpPr>
        <p:spPr bwMode="auto">
          <a:xfrm rot="10800000" flipV="1">
            <a:off x="7180263" y="3014663"/>
            <a:ext cx="1587" cy="2063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4" name="Line 86"/>
          <p:cNvSpPr>
            <a:spLocks noChangeShapeType="1"/>
          </p:cNvSpPr>
          <p:nvPr/>
        </p:nvSpPr>
        <p:spPr bwMode="auto">
          <a:xfrm rot="10800000" flipV="1">
            <a:off x="6715125" y="3014663"/>
            <a:ext cx="1588" cy="1968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5" name="Line 87"/>
          <p:cNvSpPr>
            <a:spLocks noChangeShapeType="1"/>
          </p:cNvSpPr>
          <p:nvPr/>
        </p:nvSpPr>
        <p:spPr bwMode="auto">
          <a:xfrm rot="10800000">
            <a:off x="7040563" y="3033713"/>
            <a:ext cx="274637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6" name="Line 88"/>
          <p:cNvSpPr>
            <a:spLocks noChangeShapeType="1"/>
          </p:cNvSpPr>
          <p:nvPr/>
        </p:nvSpPr>
        <p:spPr bwMode="auto">
          <a:xfrm rot="10800000" flipV="1">
            <a:off x="7313613" y="3035300"/>
            <a:ext cx="1587" cy="349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7" name="Line 89"/>
          <p:cNvSpPr>
            <a:spLocks noChangeShapeType="1"/>
          </p:cNvSpPr>
          <p:nvPr/>
        </p:nvSpPr>
        <p:spPr bwMode="auto">
          <a:xfrm rot="10800000" flipV="1">
            <a:off x="7038975" y="3035300"/>
            <a:ext cx="1588" cy="3238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8" name="Line 90"/>
          <p:cNvSpPr>
            <a:spLocks noChangeShapeType="1"/>
          </p:cNvSpPr>
          <p:nvPr/>
        </p:nvSpPr>
        <p:spPr bwMode="auto">
          <a:xfrm rot="10800000">
            <a:off x="7251700" y="3068638"/>
            <a:ext cx="13335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9" name="Line 91"/>
          <p:cNvSpPr>
            <a:spLocks noChangeShapeType="1"/>
          </p:cNvSpPr>
          <p:nvPr/>
        </p:nvSpPr>
        <p:spPr bwMode="auto">
          <a:xfrm rot="10800000" flipV="1">
            <a:off x="7383463" y="3070225"/>
            <a:ext cx="1587" cy="2397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0" name="Line 92"/>
          <p:cNvSpPr>
            <a:spLocks noChangeShapeType="1"/>
          </p:cNvSpPr>
          <p:nvPr/>
        </p:nvSpPr>
        <p:spPr bwMode="auto">
          <a:xfrm rot="10800000" flipV="1">
            <a:off x="7250113" y="3070225"/>
            <a:ext cx="1587" cy="13858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1" name="Line 93"/>
          <p:cNvSpPr>
            <a:spLocks noChangeShapeType="1"/>
          </p:cNvSpPr>
          <p:nvPr/>
        </p:nvSpPr>
        <p:spPr bwMode="auto">
          <a:xfrm rot="10800000">
            <a:off x="7315200" y="3308350"/>
            <a:ext cx="1397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2" name="Line 94"/>
          <p:cNvSpPr>
            <a:spLocks noChangeShapeType="1"/>
          </p:cNvSpPr>
          <p:nvPr/>
        </p:nvSpPr>
        <p:spPr bwMode="auto">
          <a:xfrm rot="10800000" flipV="1">
            <a:off x="7453313" y="3309938"/>
            <a:ext cx="1587" cy="385762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3" name="Line 95"/>
          <p:cNvSpPr>
            <a:spLocks noChangeShapeType="1"/>
          </p:cNvSpPr>
          <p:nvPr/>
        </p:nvSpPr>
        <p:spPr bwMode="auto">
          <a:xfrm rot="10800000" flipV="1">
            <a:off x="7313613" y="3309938"/>
            <a:ext cx="1587" cy="11461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4" name="Line 96"/>
          <p:cNvSpPr>
            <a:spLocks noChangeShapeType="1"/>
          </p:cNvSpPr>
          <p:nvPr/>
        </p:nvSpPr>
        <p:spPr bwMode="auto">
          <a:xfrm rot="10800000">
            <a:off x="7405688" y="3694113"/>
            <a:ext cx="9207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5" name="Line 97"/>
          <p:cNvSpPr>
            <a:spLocks noChangeShapeType="1"/>
          </p:cNvSpPr>
          <p:nvPr/>
        </p:nvSpPr>
        <p:spPr bwMode="auto">
          <a:xfrm rot="10800000" flipV="1">
            <a:off x="7496175" y="3695700"/>
            <a:ext cx="1588" cy="7604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6" name="Line 98"/>
          <p:cNvSpPr>
            <a:spLocks noChangeShapeType="1"/>
          </p:cNvSpPr>
          <p:nvPr/>
        </p:nvSpPr>
        <p:spPr bwMode="auto">
          <a:xfrm rot="10800000" flipV="1">
            <a:off x="7404100" y="3695700"/>
            <a:ext cx="1588" cy="3095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7" name="Line 99"/>
          <p:cNvSpPr>
            <a:spLocks noChangeShapeType="1"/>
          </p:cNvSpPr>
          <p:nvPr/>
        </p:nvSpPr>
        <p:spPr bwMode="auto">
          <a:xfrm rot="10800000">
            <a:off x="7378700" y="4003675"/>
            <a:ext cx="635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8" name="Line 100"/>
          <p:cNvSpPr>
            <a:spLocks noChangeShapeType="1"/>
          </p:cNvSpPr>
          <p:nvPr/>
        </p:nvSpPr>
        <p:spPr bwMode="auto">
          <a:xfrm rot="10800000" flipV="1">
            <a:off x="7440613" y="4005263"/>
            <a:ext cx="1587" cy="4508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49" name="Line 101"/>
          <p:cNvSpPr>
            <a:spLocks noChangeShapeType="1"/>
          </p:cNvSpPr>
          <p:nvPr/>
        </p:nvSpPr>
        <p:spPr bwMode="auto">
          <a:xfrm rot="10800000" flipV="1">
            <a:off x="7377113" y="4005263"/>
            <a:ext cx="1587" cy="4508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0" name="Line 102"/>
          <p:cNvSpPr>
            <a:spLocks noChangeShapeType="1"/>
          </p:cNvSpPr>
          <p:nvPr/>
        </p:nvSpPr>
        <p:spPr bwMode="auto">
          <a:xfrm rot="10800000">
            <a:off x="6927850" y="3357563"/>
            <a:ext cx="22542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1" name="Line 103"/>
          <p:cNvSpPr>
            <a:spLocks noChangeShapeType="1"/>
          </p:cNvSpPr>
          <p:nvPr/>
        </p:nvSpPr>
        <p:spPr bwMode="auto">
          <a:xfrm rot="10800000" flipV="1">
            <a:off x="7151688" y="3359150"/>
            <a:ext cx="1587" cy="20320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2" name="Line 104"/>
          <p:cNvSpPr>
            <a:spLocks noChangeShapeType="1"/>
          </p:cNvSpPr>
          <p:nvPr/>
        </p:nvSpPr>
        <p:spPr bwMode="auto">
          <a:xfrm rot="10800000" flipV="1">
            <a:off x="6926263" y="3359150"/>
            <a:ext cx="1587" cy="285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3" name="Line 105"/>
          <p:cNvSpPr>
            <a:spLocks noChangeShapeType="1"/>
          </p:cNvSpPr>
          <p:nvPr/>
        </p:nvSpPr>
        <p:spPr bwMode="auto">
          <a:xfrm rot="10800000">
            <a:off x="7124700" y="3560763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4" name="Line 106"/>
          <p:cNvSpPr>
            <a:spLocks noChangeShapeType="1"/>
          </p:cNvSpPr>
          <p:nvPr/>
        </p:nvSpPr>
        <p:spPr bwMode="auto">
          <a:xfrm rot="10800000" flipV="1">
            <a:off x="7186613" y="3562350"/>
            <a:ext cx="1587" cy="8937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5" name="Line 107"/>
          <p:cNvSpPr>
            <a:spLocks noChangeShapeType="1"/>
          </p:cNvSpPr>
          <p:nvPr/>
        </p:nvSpPr>
        <p:spPr bwMode="auto">
          <a:xfrm rot="10800000" flipV="1">
            <a:off x="7123113" y="3562350"/>
            <a:ext cx="1587" cy="8937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6" name="Line 108"/>
          <p:cNvSpPr>
            <a:spLocks noChangeShapeType="1"/>
          </p:cNvSpPr>
          <p:nvPr/>
        </p:nvSpPr>
        <p:spPr bwMode="auto">
          <a:xfrm rot="10800000">
            <a:off x="6872288" y="3386138"/>
            <a:ext cx="112712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7" name="Line 109"/>
          <p:cNvSpPr>
            <a:spLocks noChangeShapeType="1"/>
          </p:cNvSpPr>
          <p:nvPr/>
        </p:nvSpPr>
        <p:spPr bwMode="auto">
          <a:xfrm rot="10800000" flipV="1">
            <a:off x="6983413" y="3387725"/>
            <a:ext cx="1587" cy="698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8" name="Line 110"/>
          <p:cNvSpPr>
            <a:spLocks noChangeShapeType="1"/>
          </p:cNvSpPr>
          <p:nvPr/>
        </p:nvSpPr>
        <p:spPr bwMode="auto">
          <a:xfrm rot="10800000" flipV="1">
            <a:off x="6870700" y="3387725"/>
            <a:ext cx="1588" cy="10683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9" name="Line 111"/>
          <p:cNvSpPr>
            <a:spLocks noChangeShapeType="1"/>
          </p:cNvSpPr>
          <p:nvPr/>
        </p:nvSpPr>
        <p:spPr bwMode="auto">
          <a:xfrm rot="10800000">
            <a:off x="6935788" y="3455988"/>
            <a:ext cx="90487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0" name="Line 112"/>
          <p:cNvSpPr>
            <a:spLocks noChangeShapeType="1"/>
          </p:cNvSpPr>
          <p:nvPr/>
        </p:nvSpPr>
        <p:spPr bwMode="auto">
          <a:xfrm rot="10800000" flipV="1">
            <a:off x="7024688" y="3457575"/>
            <a:ext cx="1587" cy="2603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1" name="Line 113"/>
          <p:cNvSpPr>
            <a:spLocks noChangeShapeType="1"/>
          </p:cNvSpPr>
          <p:nvPr/>
        </p:nvSpPr>
        <p:spPr bwMode="auto">
          <a:xfrm rot="10800000" flipV="1">
            <a:off x="6934200" y="3457575"/>
            <a:ext cx="1588" cy="9985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2" name="Line 114"/>
          <p:cNvSpPr>
            <a:spLocks noChangeShapeType="1"/>
          </p:cNvSpPr>
          <p:nvPr/>
        </p:nvSpPr>
        <p:spPr bwMode="auto">
          <a:xfrm rot="10800000">
            <a:off x="6997700" y="3716338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3" name="Line 115"/>
          <p:cNvSpPr>
            <a:spLocks noChangeShapeType="1"/>
          </p:cNvSpPr>
          <p:nvPr/>
        </p:nvSpPr>
        <p:spPr bwMode="auto">
          <a:xfrm rot="10800000" flipV="1">
            <a:off x="7059613" y="3717925"/>
            <a:ext cx="1587" cy="7381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4" name="Line 116"/>
          <p:cNvSpPr>
            <a:spLocks noChangeShapeType="1"/>
          </p:cNvSpPr>
          <p:nvPr/>
        </p:nvSpPr>
        <p:spPr bwMode="auto">
          <a:xfrm rot="10800000" flipV="1">
            <a:off x="6996113" y="3717925"/>
            <a:ext cx="1587" cy="7381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5" name="Line 117"/>
          <p:cNvSpPr>
            <a:spLocks noChangeShapeType="1"/>
          </p:cNvSpPr>
          <p:nvPr/>
        </p:nvSpPr>
        <p:spPr bwMode="auto">
          <a:xfrm rot="10800000">
            <a:off x="6653213" y="3209925"/>
            <a:ext cx="1270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6" name="Line 118"/>
          <p:cNvSpPr>
            <a:spLocks noChangeShapeType="1"/>
          </p:cNvSpPr>
          <p:nvPr/>
        </p:nvSpPr>
        <p:spPr bwMode="auto">
          <a:xfrm rot="10800000" flipV="1">
            <a:off x="6778625" y="3211513"/>
            <a:ext cx="1588" cy="3587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7" name="Line 119"/>
          <p:cNvSpPr>
            <a:spLocks noChangeShapeType="1"/>
          </p:cNvSpPr>
          <p:nvPr/>
        </p:nvSpPr>
        <p:spPr bwMode="auto">
          <a:xfrm rot="10800000" flipV="1">
            <a:off x="6651625" y="3211513"/>
            <a:ext cx="1588" cy="1047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8" name="Line 120"/>
          <p:cNvSpPr>
            <a:spLocks noChangeShapeType="1"/>
          </p:cNvSpPr>
          <p:nvPr/>
        </p:nvSpPr>
        <p:spPr bwMode="auto">
          <a:xfrm rot="10800000">
            <a:off x="6745288" y="3568700"/>
            <a:ext cx="635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9" name="Line 121"/>
          <p:cNvSpPr>
            <a:spLocks noChangeShapeType="1"/>
          </p:cNvSpPr>
          <p:nvPr/>
        </p:nvSpPr>
        <p:spPr bwMode="auto">
          <a:xfrm rot="10800000" flipV="1">
            <a:off x="6807200" y="3570288"/>
            <a:ext cx="1588" cy="8858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0" name="Line 122"/>
          <p:cNvSpPr>
            <a:spLocks noChangeShapeType="1"/>
          </p:cNvSpPr>
          <p:nvPr/>
        </p:nvSpPr>
        <p:spPr bwMode="auto">
          <a:xfrm rot="10800000" flipV="1">
            <a:off x="6743700" y="3570288"/>
            <a:ext cx="1588" cy="8858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1" name="Line 123"/>
          <p:cNvSpPr>
            <a:spLocks noChangeShapeType="1"/>
          </p:cNvSpPr>
          <p:nvPr/>
        </p:nvSpPr>
        <p:spPr bwMode="auto">
          <a:xfrm rot="10800000">
            <a:off x="6618288" y="3314700"/>
            <a:ext cx="635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2" name="Line 124"/>
          <p:cNvSpPr>
            <a:spLocks noChangeShapeType="1"/>
          </p:cNvSpPr>
          <p:nvPr/>
        </p:nvSpPr>
        <p:spPr bwMode="auto">
          <a:xfrm rot="10800000" flipV="1">
            <a:off x="6680200" y="3316288"/>
            <a:ext cx="1588" cy="11398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3" name="Line 125"/>
          <p:cNvSpPr>
            <a:spLocks noChangeShapeType="1"/>
          </p:cNvSpPr>
          <p:nvPr/>
        </p:nvSpPr>
        <p:spPr bwMode="auto">
          <a:xfrm rot="10800000" flipV="1">
            <a:off x="6616700" y="3316288"/>
            <a:ext cx="1588" cy="11398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4" name="Line 126"/>
          <p:cNvSpPr>
            <a:spLocks noChangeShapeType="1"/>
          </p:cNvSpPr>
          <p:nvPr/>
        </p:nvSpPr>
        <p:spPr bwMode="auto">
          <a:xfrm rot="10800000">
            <a:off x="5718175" y="2879725"/>
            <a:ext cx="668338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5" name="Line 127"/>
          <p:cNvSpPr>
            <a:spLocks noChangeShapeType="1"/>
          </p:cNvSpPr>
          <p:nvPr/>
        </p:nvSpPr>
        <p:spPr bwMode="auto">
          <a:xfrm rot="10800000" flipV="1">
            <a:off x="6384925" y="2881313"/>
            <a:ext cx="1588" cy="13970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6" name="Line 128"/>
          <p:cNvSpPr>
            <a:spLocks noChangeShapeType="1"/>
          </p:cNvSpPr>
          <p:nvPr/>
        </p:nvSpPr>
        <p:spPr bwMode="auto">
          <a:xfrm rot="10800000" flipV="1">
            <a:off x="5716588" y="2881313"/>
            <a:ext cx="1587" cy="698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7" name="Line 129"/>
          <p:cNvSpPr>
            <a:spLocks noChangeShapeType="1"/>
          </p:cNvSpPr>
          <p:nvPr/>
        </p:nvSpPr>
        <p:spPr bwMode="auto">
          <a:xfrm rot="10800000">
            <a:off x="6288088" y="3019425"/>
            <a:ext cx="1905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8" name="Line 130"/>
          <p:cNvSpPr>
            <a:spLocks noChangeShapeType="1"/>
          </p:cNvSpPr>
          <p:nvPr/>
        </p:nvSpPr>
        <p:spPr bwMode="auto">
          <a:xfrm rot="10800000" flipV="1">
            <a:off x="6477000" y="3021013"/>
            <a:ext cx="1588" cy="373062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79" name="Line 131"/>
          <p:cNvSpPr>
            <a:spLocks noChangeShapeType="1"/>
          </p:cNvSpPr>
          <p:nvPr/>
        </p:nvSpPr>
        <p:spPr bwMode="auto">
          <a:xfrm rot="10800000" flipV="1">
            <a:off x="6286500" y="3021013"/>
            <a:ext cx="1588" cy="7143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0" name="Line 132"/>
          <p:cNvSpPr>
            <a:spLocks noChangeShapeType="1"/>
          </p:cNvSpPr>
          <p:nvPr/>
        </p:nvSpPr>
        <p:spPr bwMode="auto">
          <a:xfrm rot="10800000">
            <a:off x="6435725" y="3392488"/>
            <a:ext cx="9207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1" name="Line 133"/>
          <p:cNvSpPr>
            <a:spLocks noChangeShapeType="1"/>
          </p:cNvSpPr>
          <p:nvPr/>
        </p:nvSpPr>
        <p:spPr bwMode="auto">
          <a:xfrm rot="10800000" flipV="1">
            <a:off x="6526213" y="3394075"/>
            <a:ext cx="1587" cy="3873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2" name="Line 134"/>
          <p:cNvSpPr>
            <a:spLocks noChangeShapeType="1"/>
          </p:cNvSpPr>
          <p:nvPr/>
        </p:nvSpPr>
        <p:spPr bwMode="auto">
          <a:xfrm rot="10800000" flipV="1">
            <a:off x="6434138" y="3394075"/>
            <a:ext cx="1587" cy="10620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3" name="Line 135"/>
          <p:cNvSpPr>
            <a:spLocks noChangeShapeType="1"/>
          </p:cNvSpPr>
          <p:nvPr/>
        </p:nvSpPr>
        <p:spPr bwMode="auto">
          <a:xfrm rot="10800000">
            <a:off x="6499225" y="3779838"/>
            <a:ext cx="55563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4" name="Line 136"/>
          <p:cNvSpPr>
            <a:spLocks noChangeShapeType="1"/>
          </p:cNvSpPr>
          <p:nvPr/>
        </p:nvSpPr>
        <p:spPr bwMode="auto">
          <a:xfrm rot="10800000" flipV="1">
            <a:off x="6553200" y="3781425"/>
            <a:ext cx="1588" cy="6746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5" name="Line 137"/>
          <p:cNvSpPr>
            <a:spLocks noChangeShapeType="1"/>
          </p:cNvSpPr>
          <p:nvPr/>
        </p:nvSpPr>
        <p:spPr bwMode="auto">
          <a:xfrm rot="10800000" flipV="1">
            <a:off x="6497638" y="3781425"/>
            <a:ext cx="1587" cy="6746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6" name="Line 138"/>
          <p:cNvSpPr>
            <a:spLocks noChangeShapeType="1"/>
          </p:cNvSpPr>
          <p:nvPr/>
        </p:nvSpPr>
        <p:spPr bwMode="auto">
          <a:xfrm rot="10800000">
            <a:off x="6210300" y="3090863"/>
            <a:ext cx="16192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7" name="Line 139"/>
          <p:cNvSpPr>
            <a:spLocks noChangeShapeType="1"/>
          </p:cNvSpPr>
          <p:nvPr/>
        </p:nvSpPr>
        <p:spPr bwMode="auto">
          <a:xfrm rot="10800000" flipV="1">
            <a:off x="6370638" y="3092450"/>
            <a:ext cx="1587" cy="13636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8" name="Line 140"/>
          <p:cNvSpPr>
            <a:spLocks noChangeShapeType="1"/>
          </p:cNvSpPr>
          <p:nvPr/>
        </p:nvSpPr>
        <p:spPr bwMode="auto">
          <a:xfrm rot="10800000" flipV="1">
            <a:off x="6208713" y="3092450"/>
            <a:ext cx="1587" cy="3016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89" name="Line 141"/>
          <p:cNvSpPr>
            <a:spLocks noChangeShapeType="1"/>
          </p:cNvSpPr>
          <p:nvPr/>
        </p:nvSpPr>
        <p:spPr bwMode="auto">
          <a:xfrm rot="10800000">
            <a:off x="6146800" y="3392488"/>
            <a:ext cx="1270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0" name="Line 142"/>
          <p:cNvSpPr>
            <a:spLocks noChangeShapeType="1"/>
          </p:cNvSpPr>
          <p:nvPr/>
        </p:nvSpPr>
        <p:spPr bwMode="auto">
          <a:xfrm rot="10800000" flipV="1">
            <a:off x="6272213" y="3394075"/>
            <a:ext cx="1587" cy="428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1" name="Line 143"/>
          <p:cNvSpPr>
            <a:spLocks noChangeShapeType="1"/>
          </p:cNvSpPr>
          <p:nvPr/>
        </p:nvSpPr>
        <p:spPr bwMode="auto">
          <a:xfrm rot="10800000" flipV="1">
            <a:off x="6145213" y="3394075"/>
            <a:ext cx="1587" cy="20320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2" name="Line 144"/>
          <p:cNvSpPr>
            <a:spLocks noChangeShapeType="1"/>
          </p:cNvSpPr>
          <p:nvPr/>
        </p:nvSpPr>
        <p:spPr bwMode="auto">
          <a:xfrm rot="10800000">
            <a:off x="6245225" y="3435350"/>
            <a:ext cx="635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3" name="Line 145"/>
          <p:cNvSpPr>
            <a:spLocks noChangeShapeType="1"/>
          </p:cNvSpPr>
          <p:nvPr/>
        </p:nvSpPr>
        <p:spPr bwMode="auto">
          <a:xfrm rot="10800000" flipV="1">
            <a:off x="6307138" y="3436938"/>
            <a:ext cx="1587" cy="10191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4" name="Line 146"/>
          <p:cNvSpPr>
            <a:spLocks noChangeShapeType="1"/>
          </p:cNvSpPr>
          <p:nvPr/>
        </p:nvSpPr>
        <p:spPr bwMode="auto">
          <a:xfrm rot="10800000" flipV="1">
            <a:off x="6243638" y="3436938"/>
            <a:ext cx="1587" cy="10191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5" name="Line 147"/>
          <p:cNvSpPr>
            <a:spLocks noChangeShapeType="1"/>
          </p:cNvSpPr>
          <p:nvPr/>
        </p:nvSpPr>
        <p:spPr bwMode="auto">
          <a:xfrm rot="10800000">
            <a:off x="6119813" y="3595688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6" name="Line 148"/>
          <p:cNvSpPr>
            <a:spLocks noChangeShapeType="1"/>
          </p:cNvSpPr>
          <p:nvPr/>
        </p:nvSpPr>
        <p:spPr bwMode="auto">
          <a:xfrm rot="10800000" flipV="1">
            <a:off x="6181725" y="3597275"/>
            <a:ext cx="1588" cy="8588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7" name="Line 149"/>
          <p:cNvSpPr>
            <a:spLocks noChangeShapeType="1"/>
          </p:cNvSpPr>
          <p:nvPr/>
        </p:nvSpPr>
        <p:spPr bwMode="auto">
          <a:xfrm rot="10800000" flipV="1">
            <a:off x="6118225" y="3597275"/>
            <a:ext cx="1588" cy="8588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8" name="Line 150"/>
          <p:cNvSpPr>
            <a:spLocks noChangeShapeType="1"/>
          </p:cNvSpPr>
          <p:nvPr/>
        </p:nvSpPr>
        <p:spPr bwMode="auto">
          <a:xfrm rot="10800000">
            <a:off x="5634038" y="2949575"/>
            <a:ext cx="168275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9" name="Line 151"/>
          <p:cNvSpPr>
            <a:spLocks noChangeShapeType="1"/>
          </p:cNvSpPr>
          <p:nvPr/>
        </p:nvSpPr>
        <p:spPr bwMode="auto">
          <a:xfrm rot="10800000" flipV="1">
            <a:off x="5800725" y="2951163"/>
            <a:ext cx="1588" cy="2174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0" name="Line 152"/>
          <p:cNvSpPr>
            <a:spLocks noChangeShapeType="1"/>
          </p:cNvSpPr>
          <p:nvPr/>
        </p:nvSpPr>
        <p:spPr bwMode="auto">
          <a:xfrm rot="10800000" flipV="1">
            <a:off x="5632450" y="2951163"/>
            <a:ext cx="1588" cy="55562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1" name="Line 153"/>
          <p:cNvSpPr>
            <a:spLocks noChangeShapeType="1"/>
          </p:cNvSpPr>
          <p:nvPr/>
        </p:nvSpPr>
        <p:spPr bwMode="auto">
          <a:xfrm rot="10800000">
            <a:off x="5738813" y="3167063"/>
            <a:ext cx="1270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2" name="Line 154"/>
          <p:cNvSpPr>
            <a:spLocks noChangeShapeType="1"/>
          </p:cNvSpPr>
          <p:nvPr/>
        </p:nvSpPr>
        <p:spPr bwMode="auto">
          <a:xfrm rot="10800000" flipV="1">
            <a:off x="5864225" y="3168650"/>
            <a:ext cx="1588" cy="1127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3" name="Line 155"/>
          <p:cNvSpPr>
            <a:spLocks noChangeShapeType="1"/>
          </p:cNvSpPr>
          <p:nvPr/>
        </p:nvSpPr>
        <p:spPr bwMode="auto">
          <a:xfrm rot="10800000" flipV="1">
            <a:off x="5737225" y="3168650"/>
            <a:ext cx="1588" cy="12874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4" name="Line 156"/>
          <p:cNvSpPr>
            <a:spLocks noChangeShapeType="1"/>
          </p:cNvSpPr>
          <p:nvPr/>
        </p:nvSpPr>
        <p:spPr bwMode="auto">
          <a:xfrm rot="10800000">
            <a:off x="5802313" y="3279775"/>
            <a:ext cx="12065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5" name="Line 157"/>
          <p:cNvSpPr>
            <a:spLocks noChangeShapeType="1"/>
          </p:cNvSpPr>
          <p:nvPr/>
        </p:nvSpPr>
        <p:spPr bwMode="auto">
          <a:xfrm rot="10800000" flipV="1">
            <a:off x="5921375" y="3281363"/>
            <a:ext cx="1588" cy="920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6" name="Line 158"/>
          <p:cNvSpPr>
            <a:spLocks noChangeShapeType="1"/>
          </p:cNvSpPr>
          <p:nvPr/>
        </p:nvSpPr>
        <p:spPr bwMode="auto">
          <a:xfrm rot="10800000" flipV="1">
            <a:off x="5800725" y="3281363"/>
            <a:ext cx="1588" cy="11747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7" name="Line 159"/>
          <p:cNvSpPr>
            <a:spLocks noChangeShapeType="1"/>
          </p:cNvSpPr>
          <p:nvPr/>
        </p:nvSpPr>
        <p:spPr bwMode="auto">
          <a:xfrm rot="10800000">
            <a:off x="5865813" y="3371850"/>
            <a:ext cx="112712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8" name="Line 160"/>
          <p:cNvSpPr>
            <a:spLocks noChangeShapeType="1"/>
          </p:cNvSpPr>
          <p:nvPr/>
        </p:nvSpPr>
        <p:spPr bwMode="auto">
          <a:xfrm rot="10800000" flipV="1">
            <a:off x="5976938" y="3373438"/>
            <a:ext cx="1587" cy="125412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9" name="Line 161"/>
          <p:cNvSpPr>
            <a:spLocks noChangeShapeType="1"/>
          </p:cNvSpPr>
          <p:nvPr/>
        </p:nvSpPr>
        <p:spPr bwMode="auto">
          <a:xfrm rot="10800000" flipV="1">
            <a:off x="5864225" y="3373438"/>
            <a:ext cx="1588" cy="10826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0" name="Line 162"/>
          <p:cNvSpPr>
            <a:spLocks noChangeShapeType="1"/>
          </p:cNvSpPr>
          <p:nvPr/>
        </p:nvSpPr>
        <p:spPr bwMode="auto">
          <a:xfrm rot="10800000">
            <a:off x="5929313" y="3497263"/>
            <a:ext cx="9842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1" name="Line 163"/>
          <p:cNvSpPr>
            <a:spLocks noChangeShapeType="1"/>
          </p:cNvSpPr>
          <p:nvPr/>
        </p:nvSpPr>
        <p:spPr bwMode="auto">
          <a:xfrm rot="10800000" flipV="1">
            <a:off x="6026150" y="3498850"/>
            <a:ext cx="1588" cy="1206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2" name="Line 164"/>
          <p:cNvSpPr>
            <a:spLocks noChangeShapeType="1"/>
          </p:cNvSpPr>
          <p:nvPr/>
        </p:nvSpPr>
        <p:spPr bwMode="auto">
          <a:xfrm rot="10800000" flipV="1">
            <a:off x="5927725" y="3498850"/>
            <a:ext cx="1588" cy="9572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3" name="Line 165"/>
          <p:cNvSpPr>
            <a:spLocks noChangeShapeType="1"/>
          </p:cNvSpPr>
          <p:nvPr/>
        </p:nvSpPr>
        <p:spPr bwMode="auto">
          <a:xfrm rot="10800000">
            <a:off x="5992813" y="3617913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4" name="Line 166"/>
          <p:cNvSpPr>
            <a:spLocks noChangeShapeType="1"/>
          </p:cNvSpPr>
          <p:nvPr/>
        </p:nvSpPr>
        <p:spPr bwMode="auto">
          <a:xfrm rot="10800000" flipV="1">
            <a:off x="6054725" y="3619500"/>
            <a:ext cx="1588" cy="8366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5" name="Line 167"/>
          <p:cNvSpPr>
            <a:spLocks noChangeShapeType="1"/>
          </p:cNvSpPr>
          <p:nvPr/>
        </p:nvSpPr>
        <p:spPr bwMode="auto">
          <a:xfrm rot="10800000" flipV="1">
            <a:off x="5991225" y="3619500"/>
            <a:ext cx="1588" cy="8366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6" name="Line 168"/>
          <p:cNvSpPr>
            <a:spLocks noChangeShapeType="1"/>
          </p:cNvSpPr>
          <p:nvPr/>
        </p:nvSpPr>
        <p:spPr bwMode="auto">
          <a:xfrm rot="10800000">
            <a:off x="5584825" y="3005138"/>
            <a:ext cx="9207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7" name="Line 169"/>
          <p:cNvSpPr>
            <a:spLocks noChangeShapeType="1"/>
          </p:cNvSpPr>
          <p:nvPr/>
        </p:nvSpPr>
        <p:spPr bwMode="auto">
          <a:xfrm rot="10800000" flipV="1">
            <a:off x="5675313" y="3006725"/>
            <a:ext cx="1587" cy="14493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8" name="Line 170"/>
          <p:cNvSpPr>
            <a:spLocks noChangeShapeType="1"/>
          </p:cNvSpPr>
          <p:nvPr/>
        </p:nvSpPr>
        <p:spPr bwMode="auto">
          <a:xfrm rot="10800000" flipV="1">
            <a:off x="5583238" y="3006725"/>
            <a:ext cx="1587" cy="4222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9" name="Line 171"/>
          <p:cNvSpPr>
            <a:spLocks noChangeShapeType="1"/>
          </p:cNvSpPr>
          <p:nvPr/>
        </p:nvSpPr>
        <p:spPr bwMode="auto">
          <a:xfrm rot="10800000">
            <a:off x="5549900" y="3427413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0" name="Line 172"/>
          <p:cNvSpPr>
            <a:spLocks noChangeShapeType="1"/>
          </p:cNvSpPr>
          <p:nvPr/>
        </p:nvSpPr>
        <p:spPr bwMode="auto">
          <a:xfrm rot="10800000" flipV="1">
            <a:off x="5611813" y="3429000"/>
            <a:ext cx="1587" cy="10271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1" name="Line 173"/>
          <p:cNvSpPr>
            <a:spLocks noChangeShapeType="1"/>
          </p:cNvSpPr>
          <p:nvPr/>
        </p:nvSpPr>
        <p:spPr bwMode="auto">
          <a:xfrm rot="10800000" flipV="1">
            <a:off x="5548313" y="3429000"/>
            <a:ext cx="1587" cy="10271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2" name="Line 174"/>
          <p:cNvSpPr>
            <a:spLocks noChangeShapeType="1"/>
          </p:cNvSpPr>
          <p:nvPr/>
        </p:nvSpPr>
        <p:spPr bwMode="auto">
          <a:xfrm rot="10800000">
            <a:off x="4930775" y="2597150"/>
            <a:ext cx="3302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3" name="Line 175"/>
          <p:cNvSpPr>
            <a:spLocks noChangeShapeType="1"/>
          </p:cNvSpPr>
          <p:nvPr/>
        </p:nvSpPr>
        <p:spPr bwMode="auto">
          <a:xfrm rot="10800000" flipV="1">
            <a:off x="5259388" y="2598738"/>
            <a:ext cx="1587" cy="49212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4" name="Line 176"/>
          <p:cNvSpPr>
            <a:spLocks noChangeShapeType="1"/>
          </p:cNvSpPr>
          <p:nvPr/>
        </p:nvSpPr>
        <p:spPr bwMode="auto">
          <a:xfrm rot="10800000" flipV="1">
            <a:off x="4929188" y="2598738"/>
            <a:ext cx="1587" cy="38100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5" name="Line 177"/>
          <p:cNvSpPr>
            <a:spLocks noChangeShapeType="1"/>
          </p:cNvSpPr>
          <p:nvPr/>
        </p:nvSpPr>
        <p:spPr bwMode="auto">
          <a:xfrm rot="10800000">
            <a:off x="5162550" y="2646363"/>
            <a:ext cx="19685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6" name="Line 178"/>
          <p:cNvSpPr>
            <a:spLocks noChangeShapeType="1"/>
          </p:cNvSpPr>
          <p:nvPr/>
        </p:nvSpPr>
        <p:spPr bwMode="auto">
          <a:xfrm rot="10800000" flipV="1">
            <a:off x="5357813" y="2647950"/>
            <a:ext cx="1587" cy="3032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7" name="Line 179"/>
          <p:cNvSpPr>
            <a:spLocks noChangeShapeType="1"/>
          </p:cNvSpPr>
          <p:nvPr/>
        </p:nvSpPr>
        <p:spPr bwMode="auto">
          <a:xfrm rot="10800000" flipV="1">
            <a:off x="5160963" y="2647950"/>
            <a:ext cx="1587" cy="21113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8" name="Line 180"/>
          <p:cNvSpPr>
            <a:spLocks noChangeShapeType="1"/>
          </p:cNvSpPr>
          <p:nvPr/>
        </p:nvSpPr>
        <p:spPr bwMode="auto">
          <a:xfrm rot="10800000">
            <a:off x="5303838" y="2949575"/>
            <a:ext cx="104775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9" name="Line 181"/>
          <p:cNvSpPr>
            <a:spLocks noChangeShapeType="1"/>
          </p:cNvSpPr>
          <p:nvPr/>
        </p:nvSpPr>
        <p:spPr bwMode="auto">
          <a:xfrm rot="10800000" flipV="1">
            <a:off x="5407025" y="2951163"/>
            <a:ext cx="1588" cy="1539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0" name="Line 182"/>
          <p:cNvSpPr>
            <a:spLocks noChangeShapeType="1"/>
          </p:cNvSpPr>
          <p:nvPr/>
        </p:nvSpPr>
        <p:spPr bwMode="auto">
          <a:xfrm rot="10800000" flipV="1">
            <a:off x="5302250" y="2951163"/>
            <a:ext cx="1588" cy="15049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1" name="Line 183"/>
          <p:cNvSpPr>
            <a:spLocks noChangeShapeType="1"/>
          </p:cNvSpPr>
          <p:nvPr/>
        </p:nvSpPr>
        <p:spPr bwMode="auto">
          <a:xfrm rot="10800000">
            <a:off x="5367338" y="3103563"/>
            <a:ext cx="90487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2" name="Line 184"/>
          <p:cNvSpPr>
            <a:spLocks noChangeShapeType="1"/>
          </p:cNvSpPr>
          <p:nvPr/>
        </p:nvSpPr>
        <p:spPr bwMode="auto">
          <a:xfrm rot="10800000" flipV="1">
            <a:off x="5456238" y="3105150"/>
            <a:ext cx="1587" cy="5143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3" name="Line 185"/>
          <p:cNvSpPr>
            <a:spLocks noChangeShapeType="1"/>
          </p:cNvSpPr>
          <p:nvPr/>
        </p:nvSpPr>
        <p:spPr bwMode="auto">
          <a:xfrm rot="10800000" flipV="1">
            <a:off x="5365750" y="3105150"/>
            <a:ext cx="1588" cy="13509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4" name="Line 186"/>
          <p:cNvSpPr>
            <a:spLocks noChangeShapeType="1"/>
          </p:cNvSpPr>
          <p:nvPr/>
        </p:nvSpPr>
        <p:spPr bwMode="auto">
          <a:xfrm rot="10800000">
            <a:off x="5430838" y="3617913"/>
            <a:ext cx="61912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5" name="Line 187"/>
          <p:cNvSpPr>
            <a:spLocks noChangeShapeType="1"/>
          </p:cNvSpPr>
          <p:nvPr/>
        </p:nvSpPr>
        <p:spPr bwMode="auto">
          <a:xfrm rot="10800000" flipV="1">
            <a:off x="5491163" y="3619500"/>
            <a:ext cx="1587" cy="8366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6" name="Line 188"/>
          <p:cNvSpPr>
            <a:spLocks noChangeShapeType="1"/>
          </p:cNvSpPr>
          <p:nvPr/>
        </p:nvSpPr>
        <p:spPr bwMode="auto">
          <a:xfrm rot="10800000" flipV="1">
            <a:off x="5429250" y="3619500"/>
            <a:ext cx="1588" cy="8366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7" name="Line 189"/>
          <p:cNvSpPr>
            <a:spLocks noChangeShapeType="1"/>
          </p:cNvSpPr>
          <p:nvPr/>
        </p:nvSpPr>
        <p:spPr bwMode="auto">
          <a:xfrm rot="10800000">
            <a:off x="5113338" y="2857500"/>
            <a:ext cx="92075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8" name="Line 190"/>
          <p:cNvSpPr>
            <a:spLocks noChangeShapeType="1"/>
          </p:cNvSpPr>
          <p:nvPr/>
        </p:nvSpPr>
        <p:spPr bwMode="auto">
          <a:xfrm rot="10800000" flipV="1">
            <a:off x="5203825" y="2859088"/>
            <a:ext cx="1588" cy="303212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9" name="Line 191"/>
          <p:cNvSpPr>
            <a:spLocks noChangeShapeType="1"/>
          </p:cNvSpPr>
          <p:nvPr/>
        </p:nvSpPr>
        <p:spPr bwMode="auto">
          <a:xfrm rot="10800000" flipV="1">
            <a:off x="5111750" y="2859088"/>
            <a:ext cx="1588" cy="15970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0" name="Line 192"/>
          <p:cNvSpPr>
            <a:spLocks noChangeShapeType="1"/>
          </p:cNvSpPr>
          <p:nvPr/>
        </p:nvSpPr>
        <p:spPr bwMode="auto">
          <a:xfrm rot="10800000">
            <a:off x="5176838" y="3160713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1" name="Line 193"/>
          <p:cNvSpPr>
            <a:spLocks noChangeShapeType="1"/>
          </p:cNvSpPr>
          <p:nvPr/>
        </p:nvSpPr>
        <p:spPr bwMode="auto">
          <a:xfrm rot="10800000" flipV="1">
            <a:off x="5238750" y="3162300"/>
            <a:ext cx="1588" cy="12938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2" name="Line 194"/>
          <p:cNvSpPr>
            <a:spLocks noChangeShapeType="1"/>
          </p:cNvSpPr>
          <p:nvPr/>
        </p:nvSpPr>
        <p:spPr bwMode="auto">
          <a:xfrm rot="10800000" flipV="1">
            <a:off x="5175250" y="3162300"/>
            <a:ext cx="1588" cy="12938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3" name="Line 195"/>
          <p:cNvSpPr>
            <a:spLocks noChangeShapeType="1"/>
          </p:cNvSpPr>
          <p:nvPr/>
        </p:nvSpPr>
        <p:spPr bwMode="auto">
          <a:xfrm rot="10800000">
            <a:off x="4860925" y="2978150"/>
            <a:ext cx="139700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4" name="Line 196"/>
          <p:cNvSpPr>
            <a:spLocks noChangeShapeType="1"/>
          </p:cNvSpPr>
          <p:nvPr/>
        </p:nvSpPr>
        <p:spPr bwMode="auto">
          <a:xfrm rot="10800000" flipV="1">
            <a:off x="4999038" y="2979738"/>
            <a:ext cx="1587" cy="2381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5" name="Line 197"/>
          <p:cNvSpPr>
            <a:spLocks noChangeShapeType="1"/>
          </p:cNvSpPr>
          <p:nvPr/>
        </p:nvSpPr>
        <p:spPr bwMode="auto">
          <a:xfrm rot="10800000" flipV="1">
            <a:off x="4859338" y="2979738"/>
            <a:ext cx="1587" cy="147637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6" name="Line 198"/>
          <p:cNvSpPr>
            <a:spLocks noChangeShapeType="1"/>
          </p:cNvSpPr>
          <p:nvPr/>
        </p:nvSpPr>
        <p:spPr bwMode="auto">
          <a:xfrm rot="10800000">
            <a:off x="4959350" y="3216275"/>
            <a:ext cx="90488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7" name="Line 199"/>
          <p:cNvSpPr>
            <a:spLocks noChangeShapeType="1"/>
          </p:cNvSpPr>
          <p:nvPr/>
        </p:nvSpPr>
        <p:spPr bwMode="auto">
          <a:xfrm rot="10800000" flipV="1">
            <a:off x="5048250" y="3217863"/>
            <a:ext cx="1588" cy="12382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8" name="Line 200"/>
          <p:cNvSpPr>
            <a:spLocks noChangeShapeType="1"/>
          </p:cNvSpPr>
          <p:nvPr/>
        </p:nvSpPr>
        <p:spPr bwMode="auto">
          <a:xfrm rot="10800000" flipV="1">
            <a:off x="4957763" y="3217863"/>
            <a:ext cx="1587" cy="2254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9" name="Line 201"/>
          <p:cNvSpPr>
            <a:spLocks noChangeShapeType="1"/>
          </p:cNvSpPr>
          <p:nvPr/>
        </p:nvSpPr>
        <p:spPr bwMode="auto">
          <a:xfrm rot="10800000">
            <a:off x="4924425" y="3441700"/>
            <a:ext cx="61913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0" name="Line 202"/>
          <p:cNvSpPr>
            <a:spLocks noChangeShapeType="1"/>
          </p:cNvSpPr>
          <p:nvPr/>
        </p:nvSpPr>
        <p:spPr bwMode="auto">
          <a:xfrm rot="10800000" flipV="1">
            <a:off x="4984750" y="3443288"/>
            <a:ext cx="1588" cy="10128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1" name="Line 203"/>
          <p:cNvSpPr>
            <a:spLocks noChangeShapeType="1"/>
          </p:cNvSpPr>
          <p:nvPr/>
        </p:nvSpPr>
        <p:spPr bwMode="auto">
          <a:xfrm rot="10800000" flipV="1">
            <a:off x="4922838" y="3443288"/>
            <a:ext cx="1587" cy="10128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2" name="Line 204"/>
          <p:cNvSpPr>
            <a:spLocks noChangeShapeType="1"/>
          </p:cNvSpPr>
          <p:nvPr/>
        </p:nvSpPr>
        <p:spPr bwMode="auto">
          <a:xfrm rot="10800000">
            <a:off x="4670425" y="3033713"/>
            <a:ext cx="98425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3" name="Line 205"/>
          <p:cNvSpPr>
            <a:spLocks noChangeShapeType="1"/>
          </p:cNvSpPr>
          <p:nvPr/>
        </p:nvSpPr>
        <p:spPr bwMode="auto">
          <a:xfrm rot="10800000" flipV="1">
            <a:off x="4767263" y="3035300"/>
            <a:ext cx="1587" cy="654050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4" name="Line 207"/>
          <p:cNvSpPr>
            <a:spLocks noChangeShapeType="1"/>
          </p:cNvSpPr>
          <p:nvPr/>
        </p:nvSpPr>
        <p:spPr bwMode="auto">
          <a:xfrm rot="10800000" flipV="1">
            <a:off x="4668838" y="3035300"/>
            <a:ext cx="1587" cy="142081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5" name="Line 208"/>
          <p:cNvSpPr>
            <a:spLocks noChangeShapeType="1"/>
          </p:cNvSpPr>
          <p:nvPr/>
        </p:nvSpPr>
        <p:spPr bwMode="auto">
          <a:xfrm rot="10800000">
            <a:off x="4733925" y="3687763"/>
            <a:ext cx="63500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6" name="Line 209"/>
          <p:cNvSpPr>
            <a:spLocks noChangeShapeType="1"/>
          </p:cNvSpPr>
          <p:nvPr/>
        </p:nvSpPr>
        <p:spPr bwMode="auto">
          <a:xfrm rot="10800000" flipV="1">
            <a:off x="4795838" y="3689350"/>
            <a:ext cx="1587" cy="7667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7" name="Line 210"/>
          <p:cNvSpPr>
            <a:spLocks noChangeShapeType="1"/>
          </p:cNvSpPr>
          <p:nvPr/>
        </p:nvSpPr>
        <p:spPr bwMode="auto">
          <a:xfrm rot="10800000" flipV="1">
            <a:off x="4732338" y="3689350"/>
            <a:ext cx="1587" cy="766763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8" name="Line 211"/>
          <p:cNvSpPr>
            <a:spLocks noChangeShapeType="1"/>
          </p:cNvSpPr>
          <p:nvPr/>
        </p:nvSpPr>
        <p:spPr bwMode="auto">
          <a:xfrm rot="10800000">
            <a:off x="534988" y="2232025"/>
            <a:ext cx="3671887" cy="1588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9" name="Line 212"/>
          <p:cNvSpPr>
            <a:spLocks noChangeShapeType="1"/>
          </p:cNvSpPr>
          <p:nvPr/>
        </p:nvSpPr>
        <p:spPr bwMode="auto">
          <a:xfrm rot="10800000" flipV="1">
            <a:off x="4205288" y="2233613"/>
            <a:ext cx="1587" cy="885825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0" name="Line 213"/>
          <p:cNvSpPr>
            <a:spLocks noChangeShapeType="1"/>
          </p:cNvSpPr>
          <p:nvPr/>
        </p:nvSpPr>
        <p:spPr bwMode="auto">
          <a:xfrm rot="10800000" flipV="1">
            <a:off x="533400" y="2233613"/>
            <a:ext cx="1588" cy="635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1" name="Line 214"/>
          <p:cNvSpPr>
            <a:spLocks noChangeShapeType="1"/>
          </p:cNvSpPr>
          <p:nvPr/>
        </p:nvSpPr>
        <p:spPr bwMode="auto">
          <a:xfrm rot="10800000">
            <a:off x="4122738" y="3117850"/>
            <a:ext cx="174625" cy="1588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2" name="Line 215"/>
          <p:cNvSpPr>
            <a:spLocks noChangeShapeType="1"/>
          </p:cNvSpPr>
          <p:nvPr/>
        </p:nvSpPr>
        <p:spPr bwMode="auto">
          <a:xfrm rot="10800000" flipV="1">
            <a:off x="4295775" y="3119438"/>
            <a:ext cx="1588" cy="49212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3" name="Line 216"/>
          <p:cNvSpPr>
            <a:spLocks noChangeShapeType="1"/>
          </p:cNvSpPr>
          <p:nvPr/>
        </p:nvSpPr>
        <p:spPr bwMode="auto">
          <a:xfrm rot="10800000" flipV="1">
            <a:off x="4121150" y="3119438"/>
            <a:ext cx="1588" cy="106362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4" name="Line 217"/>
          <p:cNvSpPr>
            <a:spLocks noChangeShapeType="1"/>
          </p:cNvSpPr>
          <p:nvPr/>
        </p:nvSpPr>
        <p:spPr bwMode="auto">
          <a:xfrm rot="10800000">
            <a:off x="4233863" y="3167063"/>
            <a:ext cx="120650" cy="1587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5" name="Line 218"/>
          <p:cNvSpPr>
            <a:spLocks noChangeShapeType="1"/>
          </p:cNvSpPr>
          <p:nvPr/>
        </p:nvSpPr>
        <p:spPr bwMode="auto">
          <a:xfrm rot="10800000" flipV="1">
            <a:off x="4352925" y="3168650"/>
            <a:ext cx="1588" cy="77788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6" name="Line 219"/>
          <p:cNvSpPr>
            <a:spLocks noChangeShapeType="1"/>
          </p:cNvSpPr>
          <p:nvPr/>
        </p:nvSpPr>
        <p:spPr bwMode="auto">
          <a:xfrm rot="10800000" flipV="1">
            <a:off x="4232275" y="3168650"/>
            <a:ext cx="1588" cy="1287463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7" name="Line 220"/>
          <p:cNvSpPr>
            <a:spLocks noChangeShapeType="1"/>
          </p:cNvSpPr>
          <p:nvPr/>
        </p:nvSpPr>
        <p:spPr bwMode="auto">
          <a:xfrm rot="10800000">
            <a:off x="4297363" y="3244850"/>
            <a:ext cx="120650" cy="1588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8" name="Line 221"/>
          <p:cNvSpPr>
            <a:spLocks noChangeShapeType="1"/>
          </p:cNvSpPr>
          <p:nvPr/>
        </p:nvSpPr>
        <p:spPr bwMode="auto">
          <a:xfrm rot="10800000" flipV="1">
            <a:off x="4416425" y="3246438"/>
            <a:ext cx="1588" cy="98425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9" name="Line 222"/>
          <p:cNvSpPr>
            <a:spLocks noChangeShapeType="1"/>
          </p:cNvSpPr>
          <p:nvPr/>
        </p:nvSpPr>
        <p:spPr bwMode="auto">
          <a:xfrm rot="10800000" flipV="1">
            <a:off x="4295775" y="3246438"/>
            <a:ext cx="1588" cy="1209675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0" name="Line 223"/>
          <p:cNvSpPr>
            <a:spLocks noChangeShapeType="1"/>
          </p:cNvSpPr>
          <p:nvPr/>
        </p:nvSpPr>
        <p:spPr bwMode="auto">
          <a:xfrm rot="10800000">
            <a:off x="4360863" y="3343275"/>
            <a:ext cx="112712" cy="1588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1" name="Line 224"/>
          <p:cNvSpPr>
            <a:spLocks noChangeShapeType="1"/>
          </p:cNvSpPr>
          <p:nvPr/>
        </p:nvSpPr>
        <p:spPr bwMode="auto">
          <a:xfrm rot="10800000" flipV="1">
            <a:off x="4471988" y="3344863"/>
            <a:ext cx="1587" cy="231775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2" name="Line 225"/>
          <p:cNvSpPr>
            <a:spLocks noChangeShapeType="1"/>
          </p:cNvSpPr>
          <p:nvPr/>
        </p:nvSpPr>
        <p:spPr bwMode="auto">
          <a:xfrm rot="10800000" flipV="1">
            <a:off x="4359275" y="3344863"/>
            <a:ext cx="1588" cy="1111250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3" name="Line 226"/>
          <p:cNvSpPr>
            <a:spLocks noChangeShapeType="1"/>
          </p:cNvSpPr>
          <p:nvPr/>
        </p:nvSpPr>
        <p:spPr bwMode="auto">
          <a:xfrm rot="10800000">
            <a:off x="4424363" y="3575050"/>
            <a:ext cx="106362" cy="1588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4" name="Line 227"/>
          <p:cNvSpPr>
            <a:spLocks noChangeShapeType="1"/>
          </p:cNvSpPr>
          <p:nvPr/>
        </p:nvSpPr>
        <p:spPr bwMode="auto">
          <a:xfrm rot="10800000" flipV="1">
            <a:off x="4529138" y="3576638"/>
            <a:ext cx="1587" cy="196850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5" name="Line 228"/>
          <p:cNvSpPr>
            <a:spLocks noChangeShapeType="1"/>
          </p:cNvSpPr>
          <p:nvPr/>
        </p:nvSpPr>
        <p:spPr bwMode="auto">
          <a:xfrm rot="10800000" flipV="1">
            <a:off x="4422775" y="3576638"/>
            <a:ext cx="1588" cy="879475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6" name="Line 229"/>
          <p:cNvSpPr>
            <a:spLocks noChangeShapeType="1"/>
          </p:cNvSpPr>
          <p:nvPr/>
        </p:nvSpPr>
        <p:spPr bwMode="auto">
          <a:xfrm rot="10800000">
            <a:off x="4487863" y="3771900"/>
            <a:ext cx="92075" cy="1588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7" name="Line 230"/>
          <p:cNvSpPr>
            <a:spLocks noChangeShapeType="1"/>
          </p:cNvSpPr>
          <p:nvPr/>
        </p:nvSpPr>
        <p:spPr bwMode="auto">
          <a:xfrm rot="10800000" flipV="1">
            <a:off x="4578350" y="3773488"/>
            <a:ext cx="1588" cy="246062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8" name="Line 231"/>
          <p:cNvSpPr>
            <a:spLocks noChangeShapeType="1"/>
          </p:cNvSpPr>
          <p:nvPr/>
        </p:nvSpPr>
        <p:spPr bwMode="auto">
          <a:xfrm rot="10800000" flipV="1">
            <a:off x="4486275" y="3773488"/>
            <a:ext cx="1588" cy="682625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9" name="Line 232"/>
          <p:cNvSpPr>
            <a:spLocks noChangeShapeType="1"/>
          </p:cNvSpPr>
          <p:nvPr/>
        </p:nvSpPr>
        <p:spPr bwMode="auto">
          <a:xfrm rot="10800000">
            <a:off x="4551363" y="4017963"/>
            <a:ext cx="55562" cy="1587"/>
          </a:xfrm>
          <a:prstGeom prst="line">
            <a:avLst/>
          </a:prstGeom>
          <a:noFill/>
          <a:ln w="4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0" name="Line 233"/>
          <p:cNvSpPr>
            <a:spLocks noChangeShapeType="1"/>
          </p:cNvSpPr>
          <p:nvPr/>
        </p:nvSpPr>
        <p:spPr bwMode="auto">
          <a:xfrm rot="10800000" flipV="1">
            <a:off x="4605338" y="4019550"/>
            <a:ext cx="1587" cy="436563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1" name="Line 234"/>
          <p:cNvSpPr>
            <a:spLocks noChangeShapeType="1"/>
          </p:cNvSpPr>
          <p:nvPr/>
        </p:nvSpPr>
        <p:spPr bwMode="auto">
          <a:xfrm rot="10800000" flipV="1">
            <a:off x="4549775" y="4019550"/>
            <a:ext cx="1588" cy="436563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2" name="Line 235"/>
          <p:cNvSpPr>
            <a:spLocks noChangeShapeType="1"/>
          </p:cNvSpPr>
          <p:nvPr/>
        </p:nvSpPr>
        <p:spPr bwMode="auto">
          <a:xfrm rot="10800000">
            <a:off x="4079875" y="3224213"/>
            <a:ext cx="92075" cy="1587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3" name="Line 236"/>
          <p:cNvSpPr>
            <a:spLocks noChangeShapeType="1"/>
          </p:cNvSpPr>
          <p:nvPr/>
        </p:nvSpPr>
        <p:spPr bwMode="auto">
          <a:xfrm rot="10800000" flipV="1">
            <a:off x="4170363" y="3225800"/>
            <a:ext cx="1587" cy="1230313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4" name="Line 237"/>
          <p:cNvSpPr>
            <a:spLocks noChangeShapeType="1"/>
          </p:cNvSpPr>
          <p:nvPr/>
        </p:nvSpPr>
        <p:spPr bwMode="auto">
          <a:xfrm rot="10800000" flipV="1">
            <a:off x="4078288" y="3225800"/>
            <a:ext cx="1587" cy="223838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5" name="Line 238"/>
          <p:cNvSpPr>
            <a:spLocks noChangeShapeType="1"/>
          </p:cNvSpPr>
          <p:nvPr/>
        </p:nvSpPr>
        <p:spPr bwMode="auto">
          <a:xfrm rot="10800000">
            <a:off x="4044950" y="3448050"/>
            <a:ext cx="63500" cy="1588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6" name="Line 239"/>
          <p:cNvSpPr>
            <a:spLocks noChangeShapeType="1"/>
          </p:cNvSpPr>
          <p:nvPr/>
        </p:nvSpPr>
        <p:spPr bwMode="auto">
          <a:xfrm rot="10800000" flipV="1">
            <a:off x="4106863" y="3449638"/>
            <a:ext cx="1587" cy="1006475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7" name="Line 240"/>
          <p:cNvSpPr>
            <a:spLocks noChangeShapeType="1"/>
          </p:cNvSpPr>
          <p:nvPr/>
        </p:nvSpPr>
        <p:spPr bwMode="auto">
          <a:xfrm rot="10800000" flipV="1">
            <a:off x="4043363" y="3449638"/>
            <a:ext cx="1587" cy="1006475"/>
          </a:xfrm>
          <a:prstGeom prst="line">
            <a:avLst/>
          </a:prstGeom>
          <a:noFill/>
          <a:ln w="4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8" name="Line 241"/>
          <p:cNvSpPr>
            <a:spLocks noChangeShapeType="1"/>
          </p:cNvSpPr>
          <p:nvPr/>
        </p:nvSpPr>
        <p:spPr bwMode="auto">
          <a:xfrm rot="10800000">
            <a:off x="274638" y="2295525"/>
            <a:ext cx="528637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9" name="Line 242"/>
          <p:cNvSpPr>
            <a:spLocks noChangeShapeType="1"/>
          </p:cNvSpPr>
          <p:nvPr/>
        </p:nvSpPr>
        <p:spPr bwMode="auto">
          <a:xfrm rot="10800000" flipV="1">
            <a:off x="801688" y="2297113"/>
            <a:ext cx="1587" cy="984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0" name="Line 243"/>
          <p:cNvSpPr>
            <a:spLocks noChangeShapeType="1"/>
          </p:cNvSpPr>
          <p:nvPr/>
        </p:nvSpPr>
        <p:spPr bwMode="auto">
          <a:xfrm rot="10800000" flipV="1">
            <a:off x="273050" y="2297113"/>
            <a:ext cx="1588" cy="21590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1" name="Line 244"/>
          <p:cNvSpPr>
            <a:spLocks noChangeShapeType="1"/>
          </p:cNvSpPr>
          <p:nvPr/>
        </p:nvSpPr>
        <p:spPr bwMode="auto">
          <a:xfrm rot="10800000">
            <a:off x="366713" y="2393950"/>
            <a:ext cx="865187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2" name="Line 245"/>
          <p:cNvSpPr>
            <a:spLocks noChangeShapeType="1"/>
          </p:cNvSpPr>
          <p:nvPr/>
        </p:nvSpPr>
        <p:spPr bwMode="auto">
          <a:xfrm rot="10800000" flipV="1">
            <a:off x="1230313" y="2395538"/>
            <a:ext cx="1587" cy="635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3" name="Line 246"/>
          <p:cNvSpPr>
            <a:spLocks noChangeShapeType="1"/>
          </p:cNvSpPr>
          <p:nvPr/>
        </p:nvSpPr>
        <p:spPr bwMode="auto">
          <a:xfrm rot="10800000" flipV="1">
            <a:off x="365125" y="2395538"/>
            <a:ext cx="1588" cy="5619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4" name="Line 247"/>
          <p:cNvSpPr>
            <a:spLocks noChangeShapeType="1"/>
          </p:cNvSpPr>
          <p:nvPr/>
        </p:nvSpPr>
        <p:spPr bwMode="auto">
          <a:xfrm rot="10800000">
            <a:off x="612775" y="2457450"/>
            <a:ext cx="12446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5" name="Line 248"/>
          <p:cNvSpPr>
            <a:spLocks noChangeShapeType="1"/>
          </p:cNvSpPr>
          <p:nvPr/>
        </p:nvSpPr>
        <p:spPr bwMode="auto">
          <a:xfrm rot="10800000" flipV="1">
            <a:off x="1855788" y="2459038"/>
            <a:ext cx="1587" cy="1047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6" name="Line 249"/>
          <p:cNvSpPr>
            <a:spLocks noChangeShapeType="1"/>
          </p:cNvSpPr>
          <p:nvPr/>
        </p:nvSpPr>
        <p:spPr bwMode="auto">
          <a:xfrm rot="10800000" flipV="1">
            <a:off x="611188" y="2459038"/>
            <a:ext cx="1587" cy="315912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7" name="Line 250"/>
          <p:cNvSpPr>
            <a:spLocks noChangeShapeType="1"/>
          </p:cNvSpPr>
          <p:nvPr/>
        </p:nvSpPr>
        <p:spPr bwMode="auto">
          <a:xfrm rot="10800000">
            <a:off x="1196975" y="2562225"/>
            <a:ext cx="131445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8" name="Line 251"/>
          <p:cNvSpPr>
            <a:spLocks noChangeShapeType="1"/>
          </p:cNvSpPr>
          <p:nvPr/>
        </p:nvSpPr>
        <p:spPr bwMode="auto">
          <a:xfrm rot="10800000" flipV="1">
            <a:off x="2509838" y="2563813"/>
            <a:ext cx="1587" cy="222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9" name="Line 252"/>
          <p:cNvSpPr>
            <a:spLocks noChangeShapeType="1"/>
          </p:cNvSpPr>
          <p:nvPr/>
        </p:nvSpPr>
        <p:spPr bwMode="auto">
          <a:xfrm rot="10800000" flipV="1">
            <a:off x="1195388" y="2563813"/>
            <a:ext cx="1587" cy="42862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0" name="Line 253"/>
          <p:cNvSpPr>
            <a:spLocks noChangeShapeType="1"/>
          </p:cNvSpPr>
          <p:nvPr/>
        </p:nvSpPr>
        <p:spPr bwMode="auto">
          <a:xfrm rot="10800000">
            <a:off x="2201863" y="2584450"/>
            <a:ext cx="619125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1" name="Line 254"/>
          <p:cNvSpPr>
            <a:spLocks noChangeShapeType="1"/>
          </p:cNvSpPr>
          <p:nvPr/>
        </p:nvSpPr>
        <p:spPr bwMode="auto">
          <a:xfrm rot="10800000" flipV="1">
            <a:off x="2819400" y="2586038"/>
            <a:ext cx="1588" cy="49212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2" name="Line 255"/>
          <p:cNvSpPr>
            <a:spLocks noChangeShapeType="1"/>
          </p:cNvSpPr>
          <p:nvPr/>
        </p:nvSpPr>
        <p:spPr bwMode="auto">
          <a:xfrm rot="10800000" flipV="1">
            <a:off x="2200275" y="2586038"/>
            <a:ext cx="1588" cy="2317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3" name="Line 256"/>
          <p:cNvSpPr>
            <a:spLocks noChangeShapeType="1"/>
          </p:cNvSpPr>
          <p:nvPr/>
        </p:nvSpPr>
        <p:spPr bwMode="auto">
          <a:xfrm rot="10800000">
            <a:off x="2554288" y="2633663"/>
            <a:ext cx="533400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4" name="Line 257"/>
          <p:cNvSpPr>
            <a:spLocks noChangeShapeType="1"/>
          </p:cNvSpPr>
          <p:nvPr/>
        </p:nvSpPr>
        <p:spPr bwMode="auto">
          <a:xfrm rot="10800000" flipV="1">
            <a:off x="3086100" y="2635250"/>
            <a:ext cx="1588" cy="11906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5" name="Line 258"/>
          <p:cNvSpPr>
            <a:spLocks noChangeShapeType="1"/>
          </p:cNvSpPr>
          <p:nvPr/>
        </p:nvSpPr>
        <p:spPr bwMode="auto">
          <a:xfrm rot="10800000" flipV="1">
            <a:off x="2552700" y="2635250"/>
            <a:ext cx="1588" cy="3365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6" name="Line 259"/>
          <p:cNvSpPr>
            <a:spLocks noChangeShapeType="1"/>
          </p:cNvSpPr>
          <p:nvPr/>
        </p:nvSpPr>
        <p:spPr bwMode="auto">
          <a:xfrm rot="10800000">
            <a:off x="2849563" y="2752725"/>
            <a:ext cx="477837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7" name="Line 260"/>
          <p:cNvSpPr>
            <a:spLocks noChangeShapeType="1"/>
          </p:cNvSpPr>
          <p:nvPr/>
        </p:nvSpPr>
        <p:spPr bwMode="auto">
          <a:xfrm rot="10800000" flipV="1">
            <a:off x="3325813" y="2754313"/>
            <a:ext cx="1587" cy="904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8" name="Line 261"/>
          <p:cNvSpPr>
            <a:spLocks noChangeShapeType="1"/>
          </p:cNvSpPr>
          <p:nvPr/>
        </p:nvSpPr>
        <p:spPr bwMode="auto">
          <a:xfrm rot="10800000" flipV="1">
            <a:off x="2847975" y="2754313"/>
            <a:ext cx="1588" cy="17018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9" name="Line 262"/>
          <p:cNvSpPr>
            <a:spLocks noChangeShapeType="1"/>
          </p:cNvSpPr>
          <p:nvPr/>
        </p:nvSpPr>
        <p:spPr bwMode="auto">
          <a:xfrm rot="10800000">
            <a:off x="2976563" y="2843213"/>
            <a:ext cx="695325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0" name="Line 263"/>
          <p:cNvSpPr>
            <a:spLocks noChangeShapeType="1"/>
          </p:cNvSpPr>
          <p:nvPr/>
        </p:nvSpPr>
        <p:spPr bwMode="auto">
          <a:xfrm rot="10800000" flipV="1">
            <a:off x="3670300" y="2844800"/>
            <a:ext cx="1588" cy="635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1" name="Line 264"/>
          <p:cNvSpPr>
            <a:spLocks noChangeShapeType="1"/>
          </p:cNvSpPr>
          <p:nvPr/>
        </p:nvSpPr>
        <p:spPr bwMode="auto">
          <a:xfrm rot="10800000" flipV="1">
            <a:off x="2974975" y="2844800"/>
            <a:ext cx="1588" cy="2047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2" name="Line 265"/>
          <p:cNvSpPr>
            <a:spLocks noChangeShapeType="1"/>
          </p:cNvSpPr>
          <p:nvPr/>
        </p:nvSpPr>
        <p:spPr bwMode="auto">
          <a:xfrm rot="10800000">
            <a:off x="3370263" y="2906713"/>
            <a:ext cx="611187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3" name="Line 266"/>
          <p:cNvSpPr>
            <a:spLocks noChangeShapeType="1"/>
          </p:cNvSpPr>
          <p:nvPr/>
        </p:nvSpPr>
        <p:spPr bwMode="auto">
          <a:xfrm rot="10800000" flipV="1">
            <a:off x="3979863" y="2908300"/>
            <a:ext cx="1587" cy="15478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4" name="Line 267"/>
          <p:cNvSpPr>
            <a:spLocks noChangeShapeType="1"/>
          </p:cNvSpPr>
          <p:nvPr/>
        </p:nvSpPr>
        <p:spPr bwMode="auto">
          <a:xfrm rot="10800000" flipV="1">
            <a:off x="3368675" y="2908300"/>
            <a:ext cx="1588" cy="571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5" name="Line 268"/>
          <p:cNvSpPr>
            <a:spLocks noChangeShapeType="1"/>
          </p:cNvSpPr>
          <p:nvPr/>
        </p:nvSpPr>
        <p:spPr bwMode="auto">
          <a:xfrm rot="10800000">
            <a:off x="3257550" y="2963863"/>
            <a:ext cx="217488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6" name="Line 269"/>
          <p:cNvSpPr>
            <a:spLocks noChangeShapeType="1"/>
          </p:cNvSpPr>
          <p:nvPr/>
        </p:nvSpPr>
        <p:spPr bwMode="auto">
          <a:xfrm rot="10800000" flipV="1">
            <a:off x="3473450" y="2965450"/>
            <a:ext cx="1588" cy="11906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7" name="Line 270"/>
          <p:cNvSpPr>
            <a:spLocks noChangeShapeType="1"/>
          </p:cNvSpPr>
          <p:nvPr/>
        </p:nvSpPr>
        <p:spPr bwMode="auto">
          <a:xfrm rot="10800000" flipV="1">
            <a:off x="3255963" y="2965450"/>
            <a:ext cx="1587" cy="96996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8" name="Line 271"/>
          <p:cNvSpPr>
            <a:spLocks noChangeShapeType="1"/>
          </p:cNvSpPr>
          <p:nvPr/>
        </p:nvSpPr>
        <p:spPr bwMode="auto">
          <a:xfrm rot="10800000">
            <a:off x="3382963" y="3082925"/>
            <a:ext cx="18415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9" name="Line 272"/>
          <p:cNvSpPr>
            <a:spLocks noChangeShapeType="1"/>
          </p:cNvSpPr>
          <p:nvPr/>
        </p:nvSpPr>
        <p:spPr bwMode="auto">
          <a:xfrm rot="10800000" flipV="1">
            <a:off x="3565525" y="3084513"/>
            <a:ext cx="1588" cy="2540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0" name="Line 273"/>
          <p:cNvSpPr>
            <a:spLocks noChangeShapeType="1"/>
          </p:cNvSpPr>
          <p:nvPr/>
        </p:nvSpPr>
        <p:spPr bwMode="auto">
          <a:xfrm rot="10800000" flipV="1">
            <a:off x="3381375" y="3084513"/>
            <a:ext cx="1588" cy="703262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1" name="Line 274"/>
          <p:cNvSpPr>
            <a:spLocks noChangeShapeType="1"/>
          </p:cNvSpPr>
          <p:nvPr/>
        </p:nvSpPr>
        <p:spPr bwMode="auto">
          <a:xfrm rot="10800000">
            <a:off x="3481388" y="3336925"/>
            <a:ext cx="176212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2" name="Line 275"/>
          <p:cNvSpPr>
            <a:spLocks noChangeShapeType="1"/>
          </p:cNvSpPr>
          <p:nvPr/>
        </p:nvSpPr>
        <p:spPr bwMode="auto">
          <a:xfrm rot="10800000" flipV="1">
            <a:off x="3656013" y="3338513"/>
            <a:ext cx="1587" cy="762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3" name="Line 276"/>
          <p:cNvSpPr>
            <a:spLocks noChangeShapeType="1"/>
          </p:cNvSpPr>
          <p:nvPr/>
        </p:nvSpPr>
        <p:spPr bwMode="auto">
          <a:xfrm rot="10800000" flipV="1">
            <a:off x="3479800" y="3338513"/>
            <a:ext cx="1588" cy="11176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4" name="Line 277"/>
          <p:cNvSpPr>
            <a:spLocks noChangeShapeType="1"/>
          </p:cNvSpPr>
          <p:nvPr/>
        </p:nvSpPr>
        <p:spPr bwMode="auto">
          <a:xfrm rot="10800000">
            <a:off x="3573463" y="3413125"/>
            <a:ext cx="176212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5" name="Line 278"/>
          <p:cNvSpPr>
            <a:spLocks noChangeShapeType="1"/>
          </p:cNvSpPr>
          <p:nvPr/>
        </p:nvSpPr>
        <p:spPr bwMode="auto">
          <a:xfrm rot="10800000" flipV="1">
            <a:off x="3748088" y="3414713"/>
            <a:ext cx="1587" cy="42862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6" name="Line 279"/>
          <p:cNvSpPr>
            <a:spLocks noChangeShapeType="1"/>
          </p:cNvSpPr>
          <p:nvPr/>
        </p:nvSpPr>
        <p:spPr bwMode="auto">
          <a:xfrm rot="10800000" flipV="1">
            <a:off x="3571875" y="3414713"/>
            <a:ext cx="1588" cy="6540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7" name="Line 280"/>
          <p:cNvSpPr>
            <a:spLocks noChangeShapeType="1"/>
          </p:cNvSpPr>
          <p:nvPr/>
        </p:nvSpPr>
        <p:spPr bwMode="auto">
          <a:xfrm rot="10800000">
            <a:off x="3665538" y="3455988"/>
            <a:ext cx="161925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8" name="Line 281"/>
          <p:cNvSpPr>
            <a:spLocks noChangeShapeType="1"/>
          </p:cNvSpPr>
          <p:nvPr/>
        </p:nvSpPr>
        <p:spPr bwMode="auto">
          <a:xfrm rot="10800000" flipV="1">
            <a:off x="3825875" y="3457575"/>
            <a:ext cx="1588" cy="1682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9" name="Line 282"/>
          <p:cNvSpPr>
            <a:spLocks noChangeShapeType="1"/>
          </p:cNvSpPr>
          <p:nvPr/>
        </p:nvSpPr>
        <p:spPr bwMode="auto">
          <a:xfrm rot="10800000" flipV="1">
            <a:off x="3663950" y="3457575"/>
            <a:ext cx="1588" cy="9985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0" name="Line 283"/>
          <p:cNvSpPr>
            <a:spLocks noChangeShapeType="1"/>
          </p:cNvSpPr>
          <p:nvPr/>
        </p:nvSpPr>
        <p:spPr bwMode="auto">
          <a:xfrm rot="10800000">
            <a:off x="3763963" y="3624263"/>
            <a:ext cx="125412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1" name="Line 284"/>
          <p:cNvSpPr>
            <a:spLocks noChangeShapeType="1"/>
          </p:cNvSpPr>
          <p:nvPr/>
        </p:nvSpPr>
        <p:spPr bwMode="auto">
          <a:xfrm rot="10800000" flipV="1">
            <a:off x="3887788" y="3625850"/>
            <a:ext cx="1587" cy="1762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2" name="Line 285"/>
          <p:cNvSpPr>
            <a:spLocks noChangeShapeType="1"/>
          </p:cNvSpPr>
          <p:nvPr/>
        </p:nvSpPr>
        <p:spPr bwMode="auto">
          <a:xfrm rot="10800000" flipV="1">
            <a:off x="3762375" y="3625850"/>
            <a:ext cx="1588" cy="3238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3" name="Line 286"/>
          <p:cNvSpPr>
            <a:spLocks noChangeShapeType="1"/>
          </p:cNvSpPr>
          <p:nvPr/>
        </p:nvSpPr>
        <p:spPr bwMode="auto">
          <a:xfrm rot="10800000">
            <a:off x="3854450" y="3800475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4" name="Line 287"/>
          <p:cNvSpPr>
            <a:spLocks noChangeShapeType="1"/>
          </p:cNvSpPr>
          <p:nvPr/>
        </p:nvSpPr>
        <p:spPr bwMode="auto">
          <a:xfrm rot="10800000" flipV="1">
            <a:off x="3916363" y="3802063"/>
            <a:ext cx="1587" cy="6540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5" name="Line 288"/>
          <p:cNvSpPr>
            <a:spLocks noChangeShapeType="1"/>
          </p:cNvSpPr>
          <p:nvPr/>
        </p:nvSpPr>
        <p:spPr bwMode="auto">
          <a:xfrm rot="10800000" flipV="1">
            <a:off x="3852863" y="3802063"/>
            <a:ext cx="1587" cy="6540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6" name="Line 289"/>
          <p:cNvSpPr>
            <a:spLocks noChangeShapeType="1"/>
          </p:cNvSpPr>
          <p:nvPr/>
        </p:nvSpPr>
        <p:spPr bwMode="auto">
          <a:xfrm rot="10800000">
            <a:off x="3729038" y="3948113"/>
            <a:ext cx="61912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7" name="Line 290"/>
          <p:cNvSpPr>
            <a:spLocks noChangeShapeType="1"/>
          </p:cNvSpPr>
          <p:nvPr/>
        </p:nvSpPr>
        <p:spPr bwMode="auto">
          <a:xfrm rot="10800000" flipV="1">
            <a:off x="3789363" y="3949700"/>
            <a:ext cx="1587" cy="5064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8" name="Line 291"/>
          <p:cNvSpPr>
            <a:spLocks noChangeShapeType="1"/>
          </p:cNvSpPr>
          <p:nvPr/>
        </p:nvSpPr>
        <p:spPr bwMode="auto">
          <a:xfrm rot="10800000" flipV="1">
            <a:off x="3727450" y="3949700"/>
            <a:ext cx="1588" cy="5064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9" name="Line 292"/>
          <p:cNvSpPr>
            <a:spLocks noChangeShapeType="1"/>
          </p:cNvSpPr>
          <p:nvPr/>
        </p:nvSpPr>
        <p:spPr bwMode="auto">
          <a:xfrm rot="10800000">
            <a:off x="3544888" y="4067175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0" name="Line 293"/>
          <p:cNvSpPr>
            <a:spLocks noChangeShapeType="1"/>
          </p:cNvSpPr>
          <p:nvPr/>
        </p:nvSpPr>
        <p:spPr bwMode="auto">
          <a:xfrm rot="10800000" flipV="1">
            <a:off x="3606800" y="4068763"/>
            <a:ext cx="1588" cy="3873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1" name="Line 294"/>
          <p:cNvSpPr>
            <a:spLocks noChangeShapeType="1"/>
          </p:cNvSpPr>
          <p:nvPr/>
        </p:nvSpPr>
        <p:spPr bwMode="auto">
          <a:xfrm rot="10800000" flipV="1">
            <a:off x="3543300" y="4068763"/>
            <a:ext cx="1588" cy="3873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2" name="Line 295"/>
          <p:cNvSpPr>
            <a:spLocks noChangeShapeType="1"/>
          </p:cNvSpPr>
          <p:nvPr/>
        </p:nvSpPr>
        <p:spPr bwMode="auto">
          <a:xfrm rot="10800000">
            <a:off x="3355975" y="3786188"/>
            <a:ext cx="63500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3" name="Line 296"/>
          <p:cNvSpPr>
            <a:spLocks noChangeShapeType="1"/>
          </p:cNvSpPr>
          <p:nvPr/>
        </p:nvSpPr>
        <p:spPr bwMode="auto">
          <a:xfrm rot="10800000" flipV="1">
            <a:off x="3417888" y="3787775"/>
            <a:ext cx="1587" cy="6683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4" name="Line 297"/>
          <p:cNvSpPr>
            <a:spLocks noChangeShapeType="1"/>
          </p:cNvSpPr>
          <p:nvPr/>
        </p:nvSpPr>
        <p:spPr bwMode="auto">
          <a:xfrm rot="10800000" flipV="1">
            <a:off x="3354388" y="3787775"/>
            <a:ext cx="1587" cy="6683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5" name="Line 298"/>
          <p:cNvSpPr>
            <a:spLocks noChangeShapeType="1"/>
          </p:cNvSpPr>
          <p:nvPr/>
        </p:nvSpPr>
        <p:spPr bwMode="auto">
          <a:xfrm rot="10800000">
            <a:off x="3228975" y="3933825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6" name="Line 299"/>
          <p:cNvSpPr>
            <a:spLocks noChangeShapeType="1"/>
          </p:cNvSpPr>
          <p:nvPr/>
        </p:nvSpPr>
        <p:spPr bwMode="auto">
          <a:xfrm rot="10800000" flipV="1">
            <a:off x="3290888" y="3935413"/>
            <a:ext cx="1587" cy="5207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7" name="Line 300"/>
          <p:cNvSpPr>
            <a:spLocks noChangeShapeType="1"/>
          </p:cNvSpPr>
          <p:nvPr/>
        </p:nvSpPr>
        <p:spPr bwMode="auto">
          <a:xfrm rot="10800000" flipV="1">
            <a:off x="3227388" y="3935413"/>
            <a:ext cx="1587" cy="5207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8" name="Line 301"/>
          <p:cNvSpPr>
            <a:spLocks noChangeShapeType="1"/>
          </p:cNvSpPr>
          <p:nvPr/>
        </p:nvSpPr>
        <p:spPr bwMode="auto">
          <a:xfrm rot="10800000">
            <a:off x="2913063" y="3048000"/>
            <a:ext cx="119062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9" name="Line 302"/>
          <p:cNvSpPr>
            <a:spLocks noChangeShapeType="1"/>
          </p:cNvSpPr>
          <p:nvPr/>
        </p:nvSpPr>
        <p:spPr bwMode="auto">
          <a:xfrm rot="10800000" flipV="1">
            <a:off x="3030538" y="3049588"/>
            <a:ext cx="1587" cy="1905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0" name="Line 303"/>
          <p:cNvSpPr>
            <a:spLocks noChangeShapeType="1"/>
          </p:cNvSpPr>
          <p:nvPr/>
        </p:nvSpPr>
        <p:spPr bwMode="auto">
          <a:xfrm rot="10800000" flipV="1">
            <a:off x="2911475" y="3049588"/>
            <a:ext cx="1588" cy="14065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1" name="Line 304"/>
          <p:cNvSpPr>
            <a:spLocks noChangeShapeType="1"/>
          </p:cNvSpPr>
          <p:nvPr/>
        </p:nvSpPr>
        <p:spPr bwMode="auto">
          <a:xfrm rot="10800000">
            <a:off x="2976563" y="3238500"/>
            <a:ext cx="111125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2" name="Line 305"/>
          <p:cNvSpPr>
            <a:spLocks noChangeShapeType="1"/>
          </p:cNvSpPr>
          <p:nvPr/>
        </p:nvSpPr>
        <p:spPr bwMode="auto">
          <a:xfrm rot="10800000" flipV="1">
            <a:off x="3086100" y="3240088"/>
            <a:ext cx="1588" cy="1539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3" name="Line 306"/>
          <p:cNvSpPr>
            <a:spLocks noChangeShapeType="1"/>
          </p:cNvSpPr>
          <p:nvPr/>
        </p:nvSpPr>
        <p:spPr bwMode="auto">
          <a:xfrm rot="10800000" flipV="1">
            <a:off x="2974975" y="3240088"/>
            <a:ext cx="1588" cy="12160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4" name="Line 307"/>
          <p:cNvSpPr>
            <a:spLocks noChangeShapeType="1"/>
          </p:cNvSpPr>
          <p:nvPr/>
        </p:nvSpPr>
        <p:spPr bwMode="auto">
          <a:xfrm rot="10800000">
            <a:off x="3038475" y="3392488"/>
            <a:ext cx="92075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5" name="Line 308"/>
          <p:cNvSpPr>
            <a:spLocks noChangeShapeType="1"/>
          </p:cNvSpPr>
          <p:nvPr/>
        </p:nvSpPr>
        <p:spPr bwMode="auto">
          <a:xfrm rot="10800000" flipV="1">
            <a:off x="3128963" y="3394075"/>
            <a:ext cx="1587" cy="3794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6" name="Line 309"/>
          <p:cNvSpPr>
            <a:spLocks noChangeShapeType="1"/>
          </p:cNvSpPr>
          <p:nvPr/>
        </p:nvSpPr>
        <p:spPr bwMode="auto">
          <a:xfrm rot="10800000" flipV="1">
            <a:off x="3036888" y="3394075"/>
            <a:ext cx="1587" cy="10620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7" name="Line 310"/>
          <p:cNvSpPr>
            <a:spLocks noChangeShapeType="1"/>
          </p:cNvSpPr>
          <p:nvPr/>
        </p:nvSpPr>
        <p:spPr bwMode="auto">
          <a:xfrm rot="10800000">
            <a:off x="3101975" y="3771900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8" name="Line 311"/>
          <p:cNvSpPr>
            <a:spLocks noChangeShapeType="1"/>
          </p:cNvSpPr>
          <p:nvPr/>
        </p:nvSpPr>
        <p:spPr bwMode="auto">
          <a:xfrm rot="10800000" flipV="1">
            <a:off x="3163888" y="3773488"/>
            <a:ext cx="1587" cy="6826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9" name="Line 312"/>
          <p:cNvSpPr>
            <a:spLocks noChangeShapeType="1"/>
          </p:cNvSpPr>
          <p:nvPr/>
        </p:nvSpPr>
        <p:spPr bwMode="auto">
          <a:xfrm rot="10800000" flipV="1">
            <a:off x="3100388" y="3773488"/>
            <a:ext cx="1587" cy="6826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0" name="Line 313"/>
          <p:cNvSpPr>
            <a:spLocks noChangeShapeType="1"/>
          </p:cNvSpPr>
          <p:nvPr/>
        </p:nvSpPr>
        <p:spPr bwMode="auto">
          <a:xfrm rot="10800000">
            <a:off x="2455863" y="2970213"/>
            <a:ext cx="196850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1" name="Line 314"/>
          <p:cNvSpPr>
            <a:spLocks noChangeShapeType="1"/>
          </p:cNvSpPr>
          <p:nvPr/>
        </p:nvSpPr>
        <p:spPr bwMode="auto">
          <a:xfrm rot="10800000" flipV="1">
            <a:off x="2651125" y="2971800"/>
            <a:ext cx="1588" cy="3175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2" name="Line 315"/>
          <p:cNvSpPr>
            <a:spLocks noChangeShapeType="1"/>
          </p:cNvSpPr>
          <p:nvPr/>
        </p:nvSpPr>
        <p:spPr bwMode="auto">
          <a:xfrm rot="10800000" flipV="1">
            <a:off x="2454275" y="2971800"/>
            <a:ext cx="1588" cy="2254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3" name="Line 316"/>
          <p:cNvSpPr>
            <a:spLocks noChangeShapeType="1"/>
          </p:cNvSpPr>
          <p:nvPr/>
        </p:nvSpPr>
        <p:spPr bwMode="auto">
          <a:xfrm rot="10800000">
            <a:off x="2603500" y="3287713"/>
            <a:ext cx="104775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4" name="Line 317"/>
          <p:cNvSpPr>
            <a:spLocks noChangeShapeType="1"/>
          </p:cNvSpPr>
          <p:nvPr/>
        </p:nvSpPr>
        <p:spPr bwMode="auto">
          <a:xfrm rot="10800000" flipV="1">
            <a:off x="2706688" y="3289300"/>
            <a:ext cx="1587" cy="984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5" name="Line 318"/>
          <p:cNvSpPr>
            <a:spLocks noChangeShapeType="1"/>
          </p:cNvSpPr>
          <p:nvPr/>
        </p:nvSpPr>
        <p:spPr bwMode="auto">
          <a:xfrm rot="10800000" flipV="1">
            <a:off x="2601913" y="3289300"/>
            <a:ext cx="1587" cy="11668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6" name="Line 319"/>
          <p:cNvSpPr>
            <a:spLocks noChangeShapeType="1"/>
          </p:cNvSpPr>
          <p:nvPr/>
        </p:nvSpPr>
        <p:spPr bwMode="auto">
          <a:xfrm rot="10800000">
            <a:off x="2659063" y="3386138"/>
            <a:ext cx="98425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7" name="Line 320"/>
          <p:cNvSpPr>
            <a:spLocks noChangeShapeType="1"/>
          </p:cNvSpPr>
          <p:nvPr/>
        </p:nvSpPr>
        <p:spPr bwMode="auto">
          <a:xfrm rot="10800000" flipV="1">
            <a:off x="2755900" y="3387725"/>
            <a:ext cx="1588" cy="2873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8" name="Line 321"/>
          <p:cNvSpPr>
            <a:spLocks noChangeShapeType="1"/>
          </p:cNvSpPr>
          <p:nvPr/>
        </p:nvSpPr>
        <p:spPr bwMode="auto">
          <a:xfrm rot="10800000" flipV="1">
            <a:off x="2657475" y="3387725"/>
            <a:ext cx="1588" cy="10683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9" name="Line 322"/>
          <p:cNvSpPr>
            <a:spLocks noChangeShapeType="1"/>
          </p:cNvSpPr>
          <p:nvPr/>
        </p:nvSpPr>
        <p:spPr bwMode="auto">
          <a:xfrm rot="10800000">
            <a:off x="2722563" y="3673475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0" name="Line 323"/>
          <p:cNvSpPr>
            <a:spLocks noChangeShapeType="1"/>
          </p:cNvSpPr>
          <p:nvPr/>
        </p:nvSpPr>
        <p:spPr bwMode="auto">
          <a:xfrm rot="10800000" flipV="1">
            <a:off x="2784475" y="3675063"/>
            <a:ext cx="1588" cy="7810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1" name="Line 324"/>
          <p:cNvSpPr>
            <a:spLocks noChangeShapeType="1"/>
          </p:cNvSpPr>
          <p:nvPr/>
        </p:nvSpPr>
        <p:spPr bwMode="auto">
          <a:xfrm rot="10800000" flipV="1">
            <a:off x="2720975" y="3675063"/>
            <a:ext cx="1588" cy="7810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2" name="Line 325"/>
          <p:cNvSpPr>
            <a:spLocks noChangeShapeType="1"/>
          </p:cNvSpPr>
          <p:nvPr/>
        </p:nvSpPr>
        <p:spPr bwMode="auto">
          <a:xfrm rot="10800000">
            <a:off x="2413000" y="3195638"/>
            <a:ext cx="92075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3" name="Line 326"/>
          <p:cNvSpPr>
            <a:spLocks noChangeShapeType="1"/>
          </p:cNvSpPr>
          <p:nvPr/>
        </p:nvSpPr>
        <p:spPr bwMode="auto">
          <a:xfrm rot="10800000" flipV="1">
            <a:off x="2503488" y="3197225"/>
            <a:ext cx="1587" cy="2397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4" name="Line 327"/>
          <p:cNvSpPr>
            <a:spLocks noChangeShapeType="1"/>
          </p:cNvSpPr>
          <p:nvPr/>
        </p:nvSpPr>
        <p:spPr bwMode="auto">
          <a:xfrm rot="10800000" flipV="1">
            <a:off x="2411413" y="3197225"/>
            <a:ext cx="1587" cy="12588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5" name="Line 328"/>
          <p:cNvSpPr>
            <a:spLocks noChangeShapeType="1"/>
          </p:cNvSpPr>
          <p:nvPr/>
        </p:nvSpPr>
        <p:spPr bwMode="auto">
          <a:xfrm rot="10800000">
            <a:off x="2476500" y="3435350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6" name="Line 329"/>
          <p:cNvSpPr>
            <a:spLocks noChangeShapeType="1"/>
          </p:cNvSpPr>
          <p:nvPr/>
        </p:nvSpPr>
        <p:spPr bwMode="auto">
          <a:xfrm rot="10800000" flipV="1">
            <a:off x="2538413" y="3436938"/>
            <a:ext cx="1587" cy="10191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7" name="Line 330"/>
          <p:cNvSpPr>
            <a:spLocks noChangeShapeType="1"/>
          </p:cNvSpPr>
          <p:nvPr/>
        </p:nvSpPr>
        <p:spPr bwMode="auto">
          <a:xfrm rot="10800000" flipV="1">
            <a:off x="2474913" y="3436938"/>
            <a:ext cx="1587" cy="10191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8" name="Line 331"/>
          <p:cNvSpPr>
            <a:spLocks noChangeShapeType="1"/>
          </p:cNvSpPr>
          <p:nvPr/>
        </p:nvSpPr>
        <p:spPr bwMode="auto">
          <a:xfrm rot="10800000">
            <a:off x="2132013" y="2816225"/>
            <a:ext cx="141287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9" name="Line 332"/>
          <p:cNvSpPr>
            <a:spLocks noChangeShapeType="1"/>
          </p:cNvSpPr>
          <p:nvPr/>
        </p:nvSpPr>
        <p:spPr bwMode="auto">
          <a:xfrm rot="10800000" flipV="1">
            <a:off x="2271713" y="2817813"/>
            <a:ext cx="1587" cy="2952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0" name="Line 333"/>
          <p:cNvSpPr>
            <a:spLocks noChangeShapeType="1"/>
          </p:cNvSpPr>
          <p:nvPr/>
        </p:nvSpPr>
        <p:spPr bwMode="auto">
          <a:xfrm rot="10800000" flipV="1">
            <a:off x="2130425" y="2817813"/>
            <a:ext cx="1588" cy="10826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1" name="Line 334"/>
          <p:cNvSpPr>
            <a:spLocks noChangeShapeType="1"/>
          </p:cNvSpPr>
          <p:nvPr/>
        </p:nvSpPr>
        <p:spPr bwMode="auto">
          <a:xfrm rot="10800000">
            <a:off x="2224088" y="3111500"/>
            <a:ext cx="90487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2" name="Line 335"/>
          <p:cNvSpPr>
            <a:spLocks noChangeShapeType="1"/>
          </p:cNvSpPr>
          <p:nvPr/>
        </p:nvSpPr>
        <p:spPr bwMode="auto">
          <a:xfrm rot="10800000" flipV="1">
            <a:off x="2312988" y="3113088"/>
            <a:ext cx="1587" cy="6191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3" name="Line 336"/>
          <p:cNvSpPr>
            <a:spLocks noChangeShapeType="1"/>
          </p:cNvSpPr>
          <p:nvPr/>
        </p:nvSpPr>
        <p:spPr bwMode="auto">
          <a:xfrm rot="10800000" flipV="1">
            <a:off x="2222500" y="3113088"/>
            <a:ext cx="1588" cy="13430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4" name="Line 337"/>
          <p:cNvSpPr>
            <a:spLocks noChangeShapeType="1"/>
          </p:cNvSpPr>
          <p:nvPr/>
        </p:nvSpPr>
        <p:spPr bwMode="auto">
          <a:xfrm rot="10800000">
            <a:off x="2286000" y="3730625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5" name="Line 338"/>
          <p:cNvSpPr>
            <a:spLocks noChangeShapeType="1"/>
          </p:cNvSpPr>
          <p:nvPr/>
        </p:nvSpPr>
        <p:spPr bwMode="auto">
          <a:xfrm rot="10800000" flipV="1">
            <a:off x="2347913" y="3732213"/>
            <a:ext cx="1587" cy="7239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6" name="Line 339"/>
          <p:cNvSpPr>
            <a:spLocks noChangeShapeType="1"/>
          </p:cNvSpPr>
          <p:nvPr/>
        </p:nvSpPr>
        <p:spPr bwMode="auto">
          <a:xfrm rot="10800000" flipV="1">
            <a:off x="2284413" y="3732213"/>
            <a:ext cx="1587" cy="7239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7" name="Line 340"/>
          <p:cNvSpPr>
            <a:spLocks noChangeShapeType="1"/>
          </p:cNvSpPr>
          <p:nvPr/>
        </p:nvSpPr>
        <p:spPr bwMode="auto">
          <a:xfrm rot="10800000">
            <a:off x="2097088" y="3898900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8" name="Line 341"/>
          <p:cNvSpPr>
            <a:spLocks noChangeShapeType="1"/>
          </p:cNvSpPr>
          <p:nvPr/>
        </p:nvSpPr>
        <p:spPr bwMode="auto">
          <a:xfrm rot="10800000" flipV="1">
            <a:off x="2159000" y="3900488"/>
            <a:ext cx="1588" cy="5556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9" name="Line 342"/>
          <p:cNvSpPr>
            <a:spLocks noChangeShapeType="1"/>
          </p:cNvSpPr>
          <p:nvPr/>
        </p:nvSpPr>
        <p:spPr bwMode="auto">
          <a:xfrm rot="10800000" flipV="1">
            <a:off x="2095500" y="3900488"/>
            <a:ext cx="1588" cy="5556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0" name="Line 343"/>
          <p:cNvSpPr>
            <a:spLocks noChangeShapeType="1"/>
          </p:cNvSpPr>
          <p:nvPr/>
        </p:nvSpPr>
        <p:spPr bwMode="auto">
          <a:xfrm rot="10800000">
            <a:off x="1000125" y="2605088"/>
            <a:ext cx="400050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1" name="Line 344"/>
          <p:cNvSpPr>
            <a:spLocks noChangeShapeType="1"/>
          </p:cNvSpPr>
          <p:nvPr/>
        </p:nvSpPr>
        <p:spPr bwMode="auto">
          <a:xfrm rot="10800000" flipV="1">
            <a:off x="1398588" y="2606675"/>
            <a:ext cx="1587" cy="1047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2" name="Line 345"/>
          <p:cNvSpPr>
            <a:spLocks noChangeShapeType="1"/>
          </p:cNvSpPr>
          <p:nvPr/>
        </p:nvSpPr>
        <p:spPr bwMode="auto">
          <a:xfrm rot="10800000" flipV="1">
            <a:off x="998538" y="2606675"/>
            <a:ext cx="1587" cy="5842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3" name="Line 346"/>
          <p:cNvSpPr>
            <a:spLocks noChangeShapeType="1"/>
          </p:cNvSpPr>
          <p:nvPr/>
        </p:nvSpPr>
        <p:spPr bwMode="auto">
          <a:xfrm rot="10800000">
            <a:off x="1139825" y="2709863"/>
            <a:ext cx="520700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4" name="Line 347"/>
          <p:cNvSpPr>
            <a:spLocks noChangeShapeType="1"/>
          </p:cNvSpPr>
          <p:nvPr/>
        </p:nvSpPr>
        <p:spPr bwMode="auto">
          <a:xfrm rot="10800000" flipV="1">
            <a:off x="1658938" y="2711450"/>
            <a:ext cx="1587" cy="2746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5" name="Line 348"/>
          <p:cNvSpPr>
            <a:spLocks noChangeShapeType="1"/>
          </p:cNvSpPr>
          <p:nvPr/>
        </p:nvSpPr>
        <p:spPr bwMode="auto">
          <a:xfrm rot="10800000" flipV="1">
            <a:off x="1138238" y="2711450"/>
            <a:ext cx="1587" cy="4079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6" name="Line 349"/>
          <p:cNvSpPr>
            <a:spLocks noChangeShapeType="1"/>
          </p:cNvSpPr>
          <p:nvPr/>
        </p:nvSpPr>
        <p:spPr bwMode="auto">
          <a:xfrm rot="10800000">
            <a:off x="1457325" y="2984500"/>
            <a:ext cx="407988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7" name="Line 350"/>
          <p:cNvSpPr>
            <a:spLocks noChangeShapeType="1"/>
          </p:cNvSpPr>
          <p:nvPr/>
        </p:nvSpPr>
        <p:spPr bwMode="auto">
          <a:xfrm rot="10800000" flipV="1">
            <a:off x="1863725" y="2986088"/>
            <a:ext cx="1588" cy="2174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8" name="Line 351"/>
          <p:cNvSpPr>
            <a:spLocks noChangeShapeType="1"/>
          </p:cNvSpPr>
          <p:nvPr/>
        </p:nvSpPr>
        <p:spPr bwMode="auto">
          <a:xfrm rot="10800000" flipV="1">
            <a:off x="1455738" y="2986088"/>
            <a:ext cx="1587" cy="285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9" name="Line 352"/>
          <p:cNvSpPr>
            <a:spLocks noChangeShapeType="1"/>
          </p:cNvSpPr>
          <p:nvPr/>
        </p:nvSpPr>
        <p:spPr bwMode="auto">
          <a:xfrm rot="10800000">
            <a:off x="1766888" y="3201988"/>
            <a:ext cx="188912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0" name="Line 353"/>
          <p:cNvSpPr>
            <a:spLocks noChangeShapeType="1"/>
          </p:cNvSpPr>
          <p:nvPr/>
        </p:nvSpPr>
        <p:spPr bwMode="auto">
          <a:xfrm rot="10800000" flipV="1">
            <a:off x="1954213" y="3203575"/>
            <a:ext cx="1587" cy="3873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1" name="Line 354"/>
          <p:cNvSpPr>
            <a:spLocks noChangeShapeType="1"/>
          </p:cNvSpPr>
          <p:nvPr/>
        </p:nvSpPr>
        <p:spPr bwMode="auto">
          <a:xfrm rot="10800000" flipV="1">
            <a:off x="1765300" y="3203575"/>
            <a:ext cx="1588" cy="4794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2" name="Line 355"/>
          <p:cNvSpPr>
            <a:spLocks noChangeShapeType="1"/>
          </p:cNvSpPr>
          <p:nvPr/>
        </p:nvSpPr>
        <p:spPr bwMode="auto">
          <a:xfrm rot="10800000">
            <a:off x="1906588" y="3589338"/>
            <a:ext cx="98425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3" name="Line 356"/>
          <p:cNvSpPr>
            <a:spLocks noChangeShapeType="1"/>
          </p:cNvSpPr>
          <p:nvPr/>
        </p:nvSpPr>
        <p:spPr bwMode="auto">
          <a:xfrm rot="10800000" flipV="1">
            <a:off x="2003425" y="3590925"/>
            <a:ext cx="1588" cy="3238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4" name="Line 357"/>
          <p:cNvSpPr>
            <a:spLocks noChangeShapeType="1"/>
          </p:cNvSpPr>
          <p:nvPr/>
        </p:nvSpPr>
        <p:spPr bwMode="auto">
          <a:xfrm rot="10800000" flipV="1">
            <a:off x="1905000" y="3590925"/>
            <a:ext cx="1588" cy="8651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5" name="Line 358"/>
          <p:cNvSpPr>
            <a:spLocks noChangeShapeType="1"/>
          </p:cNvSpPr>
          <p:nvPr/>
        </p:nvSpPr>
        <p:spPr bwMode="auto">
          <a:xfrm rot="10800000">
            <a:off x="1970088" y="3913188"/>
            <a:ext cx="63500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6" name="Line 359"/>
          <p:cNvSpPr>
            <a:spLocks noChangeShapeType="1"/>
          </p:cNvSpPr>
          <p:nvPr/>
        </p:nvSpPr>
        <p:spPr bwMode="auto">
          <a:xfrm rot="10800000" flipV="1">
            <a:off x="2032000" y="3914775"/>
            <a:ext cx="1588" cy="5413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7" name="Line 360"/>
          <p:cNvSpPr>
            <a:spLocks noChangeShapeType="1"/>
          </p:cNvSpPr>
          <p:nvPr/>
        </p:nvSpPr>
        <p:spPr bwMode="auto">
          <a:xfrm rot="10800000" flipV="1">
            <a:off x="1968500" y="3914775"/>
            <a:ext cx="1588" cy="5413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8" name="Line 361"/>
          <p:cNvSpPr>
            <a:spLocks noChangeShapeType="1"/>
          </p:cNvSpPr>
          <p:nvPr/>
        </p:nvSpPr>
        <p:spPr bwMode="auto">
          <a:xfrm rot="10800000">
            <a:off x="1717675" y="3681413"/>
            <a:ext cx="98425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9" name="Line 362"/>
          <p:cNvSpPr>
            <a:spLocks noChangeShapeType="1"/>
          </p:cNvSpPr>
          <p:nvPr/>
        </p:nvSpPr>
        <p:spPr bwMode="auto">
          <a:xfrm rot="10800000" flipV="1">
            <a:off x="1814513" y="3683000"/>
            <a:ext cx="1587" cy="1539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0" name="Line 363"/>
          <p:cNvSpPr>
            <a:spLocks noChangeShapeType="1"/>
          </p:cNvSpPr>
          <p:nvPr/>
        </p:nvSpPr>
        <p:spPr bwMode="auto">
          <a:xfrm rot="10800000" flipV="1">
            <a:off x="1716088" y="3683000"/>
            <a:ext cx="1587" cy="7731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1" name="Line 364"/>
          <p:cNvSpPr>
            <a:spLocks noChangeShapeType="1"/>
          </p:cNvSpPr>
          <p:nvPr/>
        </p:nvSpPr>
        <p:spPr bwMode="auto">
          <a:xfrm rot="10800000">
            <a:off x="1779588" y="3835400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2" name="Line 365"/>
          <p:cNvSpPr>
            <a:spLocks noChangeShapeType="1"/>
          </p:cNvSpPr>
          <p:nvPr/>
        </p:nvSpPr>
        <p:spPr bwMode="auto">
          <a:xfrm rot="10800000" flipV="1">
            <a:off x="1841500" y="3836988"/>
            <a:ext cx="1588" cy="6191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3" name="Line 366"/>
          <p:cNvSpPr>
            <a:spLocks noChangeShapeType="1"/>
          </p:cNvSpPr>
          <p:nvPr/>
        </p:nvSpPr>
        <p:spPr bwMode="auto">
          <a:xfrm rot="10800000" flipV="1">
            <a:off x="1778000" y="3836988"/>
            <a:ext cx="1588" cy="6191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4" name="Line 367"/>
          <p:cNvSpPr>
            <a:spLocks noChangeShapeType="1"/>
          </p:cNvSpPr>
          <p:nvPr/>
        </p:nvSpPr>
        <p:spPr bwMode="auto">
          <a:xfrm rot="10800000">
            <a:off x="1336675" y="3013075"/>
            <a:ext cx="239713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5" name="Line 368"/>
          <p:cNvSpPr>
            <a:spLocks noChangeShapeType="1"/>
          </p:cNvSpPr>
          <p:nvPr/>
        </p:nvSpPr>
        <p:spPr bwMode="auto">
          <a:xfrm rot="10800000" flipV="1">
            <a:off x="1574800" y="3014663"/>
            <a:ext cx="1588" cy="1397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6" name="Line 369"/>
          <p:cNvSpPr>
            <a:spLocks noChangeShapeType="1"/>
          </p:cNvSpPr>
          <p:nvPr/>
        </p:nvSpPr>
        <p:spPr bwMode="auto">
          <a:xfrm rot="10800000" flipV="1">
            <a:off x="1335088" y="3014663"/>
            <a:ext cx="1587" cy="2667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7" name="Line 370"/>
          <p:cNvSpPr>
            <a:spLocks noChangeShapeType="1"/>
          </p:cNvSpPr>
          <p:nvPr/>
        </p:nvSpPr>
        <p:spPr bwMode="auto">
          <a:xfrm rot="10800000">
            <a:off x="1533525" y="3152775"/>
            <a:ext cx="92075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8" name="Line 371"/>
          <p:cNvSpPr>
            <a:spLocks noChangeShapeType="1"/>
          </p:cNvSpPr>
          <p:nvPr/>
        </p:nvSpPr>
        <p:spPr bwMode="auto">
          <a:xfrm rot="10800000" flipV="1">
            <a:off x="1624013" y="3154363"/>
            <a:ext cx="1587" cy="430212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9" name="Line 372"/>
          <p:cNvSpPr>
            <a:spLocks noChangeShapeType="1"/>
          </p:cNvSpPr>
          <p:nvPr/>
        </p:nvSpPr>
        <p:spPr bwMode="auto">
          <a:xfrm rot="10800000" flipV="1">
            <a:off x="1531938" y="3154363"/>
            <a:ext cx="1587" cy="13017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0" name="Line 373"/>
          <p:cNvSpPr>
            <a:spLocks noChangeShapeType="1"/>
          </p:cNvSpPr>
          <p:nvPr/>
        </p:nvSpPr>
        <p:spPr bwMode="auto">
          <a:xfrm rot="10800000">
            <a:off x="1597025" y="3582988"/>
            <a:ext cx="63500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1" name="Line 374"/>
          <p:cNvSpPr>
            <a:spLocks noChangeShapeType="1"/>
          </p:cNvSpPr>
          <p:nvPr/>
        </p:nvSpPr>
        <p:spPr bwMode="auto">
          <a:xfrm rot="10800000" flipV="1">
            <a:off x="1658938" y="3584575"/>
            <a:ext cx="1587" cy="8715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2" name="Line 375"/>
          <p:cNvSpPr>
            <a:spLocks noChangeShapeType="1"/>
          </p:cNvSpPr>
          <p:nvPr/>
        </p:nvSpPr>
        <p:spPr bwMode="auto">
          <a:xfrm rot="10800000" flipV="1">
            <a:off x="1595438" y="3584575"/>
            <a:ext cx="1587" cy="8715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3" name="Line 376"/>
          <p:cNvSpPr>
            <a:spLocks noChangeShapeType="1"/>
          </p:cNvSpPr>
          <p:nvPr/>
        </p:nvSpPr>
        <p:spPr bwMode="auto">
          <a:xfrm rot="10800000">
            <a:off x="1281113" y="3279775"/>
            <a:ext cx="112712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4" name="Line 377"/>
          <p:cNvSpPr>
            <a:spLocks noChangeShapeType="1"/>
          </p:cNvSpPr>
          <p:nvPr/>
        </p:nvSpPr>
        <p:spPr bwMode="auto">
          <a:xfrm rot="10800000" flipV="1">
            <a:off x="1392238" y="3281363"/>
            <a:ext cx="1587" cy="3524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5" name="Line 378"/>
          <p:cNvSpPr>
            <a:spLocks noChangeShapeType="1"/>
          </p:cNvSpPr>
          <p:nvPr/>
        </p:nvSpPr>
        <p:spPr bwMode="auto">
          <a:xfrm rot="10800000" flipV="1">
            <a:off x="1279525" y="3281363"/>
            <a:ext cx="1588" cy="11747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6" name="Line 379"/>
          <p:cNvSpPr>
            <a:spLocks noChangeShapeType="1"/>
          </p:cNvSpPr>
          <p:nvPr/>
        </p:nvSpPr>
        <p:spPr bwMode="auto">
          <a:xfrm rot="10800000">
            <a:off x="1344613" y="3632200"/>
            <a:ext cx="90487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7" name="Line 380"/>
          <p:cNvSpPr>
            <a:spLocks noChangeShapeType="1"/>
          </p:cNvSpPr>
          <p:nvPr/>
        </p:nvSpPr>
        <p:spPr bwMode="auto">
          <a:xfrm rot="10800000" flipV="1">
            <a:off x="1433513" y="3633788"/>
            <a:ext cx="1587" cy="5334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8" name="Line 381"/>
          <p:cNvSpPr>
            <a:spLocks noChangeShapeType="1"/>
          </p:cNvSpPr>
          <p:nvPr/>
        </p:nvSpPr>
        <p:spPr bwMode="auto">
          <a:xfrm rot="10800000" flipV="1">
            <a:off x="1343025" y="3633788"/>
            <a:ext cx="1588" cy="8223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9" name="Line 382"/>
          <p:cNvSpPr>
            <a:spLocks noChangeShapeType="1"/>
          </p:cNvSpPr>
          <p:nvPr/>
        </p:nvSpPr>
        <p:spPr bwMode="auto">
          <a:xfrm rot="10800000">
            <a:off x="1408113" y="4165600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0" name="Line 383"/>
          <p:cNvSpPr>
            <a:spLocks noChangeShapeType="1"/>
          </p:cNvSpPr>
          <p:nvPr/>
        </p:nvSpPr>
        <p:spPr bwMode="auto">
          <a:xfrm rot="10800000" flipV="1">
            <a:off x="1470025" y="4167188"/>
            <a:ext cx="1588" cy="2889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1" name="Line 384"/>
          <p:cNvSpPr>
            <a:spLocks noChangeShapeType="1"/>
          </p:cNvSpPr>
          <p:nvPr/>
        </p:nvSpPr>
        <p:spPr bwMode="auto">
          <a:xfrm rot="10800000" flipV="1">
            <a:off x="1406525" y="4167188"/>
            <a:ext cx="1588" cy="2889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2" name="Line 385"/>
          <p:cNvSpPr>
            <a:spLocks noChangeShapeType="1"/>
          </p:cNvSpPr>
          <p:nvPr/>
        </p:nvSpPr>
        <p:spPr bwMode="auto">
          <a:xfrm rot="10800000">
            <a:off x="1090613" y="3117850"/>
            <a:ext cx="92075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3" name="Line 386"/>
          <p:cNvSpPr>
            <a:spLocks noChangeShapeType="1"/>
          </p:cNvSpPr>
          <p:nvPr/>
        </p:nvSpPr>
        <p:spPr bwMode="auto">
          <a:xfrm rot="10800000" flipV="1">
            <a:off x="1181100" y="3119438"/>
            <a:ext cx="1588" cy="33813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4" name="Line 387"/>
          <p:cNvSpPr>
            <a:spLocks noChangeShapeType="1"/>
          </p:cNvSpPr>
          <p:nvPr/>
        </p:nvSpPr>
        <p:spPr bwMode="auto">
          <a:xfrm rot="10800000" flipV="1">
            <a:off x="1089025" y="3119438"/>
            <a:ext cx="1588" cy="13366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5" name="Line 388"/>
          <p:cNvSpPr>
            <a:spLocks noChangeShapeType="1"/>
          </p:cNvSpPr>
          <p:nvPr/>
        </p:nvSpPr>
        <p:spPr bwMode="auto">
          <a:xfrm rot="10800000">
            <a:off x="1154113" y="3455988"/>
            <a:ext cx="63500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6" name="Line 389"/>
          <p:cNvSpPr>
            <a:spLocks noChangeShapeType="1"/>
          </p:cNvSpPr>
          <p:nvPr/>
        </p:nvSpPr>
        <p:spPr bwMode="auto">
          <a:xfrm rot="10800000" flipV="1">
            <a:off x="1216025" y="3457575"/>
            <a:ext cx="1588" cy="9985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7" name="Line 390"/>
          <p:cNvSpPr>
            <a:spLocks noChangeShapeType="1"/>
          </p:cNvSpPr>
          <p:nvPr/>
        </p:nvSpPr>
        <p:spPr bwMode="auto">
          <a:xfrm rot="10800000" flipV="1">
            <a:off x="1152525" y="3457575"/>
            <a:ext cx="1588" cy="9985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8" name="Line 391"/>
          <p:cNvSpPr>
            <a:spLocks noChangeShapeType="1"/>
          </p:cNvSpPr>
          <p:nvPr/>
        </p:nvSpPr>
        <p:spPr bwMode="auto">
          <a:xfrm rot="10800000">
            <a:off x="965200" y="3189288"/>
            <a:ext cx="61913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9" name="Line 392"/>
          <p:cNvSpPr>
            <a:spLocks noChangeShapeType="1"/>
          </p:cNvSpPr>
          <p:nvPr/>
        </p:nvSpPr>
        <p:spPr bwMode="auto">
          <a:xfrm rot="10800000" flipV="1">
            <a:off x="1025525" y="3190875"/>
            <a:ext cx="1588" cy="12652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0" name="Line 393"/>
          <p:cNvSpPr>
            <a:spLocks noChangeShapeType="1"/>
          </p:cNvSpPr>
          <p:nvPr/>
        </p:nvSpPr>
        <p:spPr bwMode="auto">
          <a:xfrm rot="10800000" flipV="1">
            <a:off x="963613" y="3190875"/>
            <a:ext cx="1587" cy="126523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1" name="Line 394"/>
          <p:cNvSpPr>
            <a:spLocks noChangeShapeType="1"/>
          </p:cNvSpPr>
          <p:nvPr/>
        </p:nvSpPr>
        <p:spPr bwMode="auto">
          <a:xfrm rot="10800000">
            <a:off x="465138" y="2773363"/>
            <a:ext cx="303212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2" name="Line 395"/>
          <p:cNvSpPr>
            <a:spLocks noChangeShapeType="1"/>
          </p:cNvSpPr>
          <p:nvPr/>
        </p:nvSpPr>
        <p:spPr bwMode="auto">
          <a:xfrm rot="10800000" flipV="1">
            <a:off x="766763" y="2774950"/>
            <a:ext cx="1587" cy="920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3" name="Line 396"/>
          <p:cNvSpPr>
            <a:spLocks noChangeShapeType="1"/>
          </p:cNvSpPr>
          <p:nvPr/>
        </p:nvSpPr>
        <p:spPr bwMode="auto">
          <a:xfrm rot="10800000" flipV="1">
            <a:off x="463550" y="2774950"/>
            <a:ext cx="1588" cy="168116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4" name="Line 397"/>
          <p:cNvSpPr>
            <a:spLocks noChangeShapeType="1"/>
          </p:cNvSpPr>
          <p:nvPr/>
        </p:nvSpPr>
        <p:spPr bwMode="auto">
          <a:xfrm rot="10800000">
            <a:off x="661988" y="2865438"/>
            <a:ext cx="211137" cy="1587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5" name="Line 398"/>
          <p:cNvSpPr>
            <a:spLocks noChangeShapeType="1"/>
          </p:cNvSpPr>
          <p:nvPr/>
        </p:nvSpPr>
        <p:spPr bwMode="auto">
          <a:xfrm rot="10800000" flipV="1">
            <a:off x="871538" y="2867025"/>
            <a:ext cx="1587" cy="5699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6" name="Line 399"/>
          <p:cNvSpPr>
            <a:spLocks noChangeShapeType="1"/>
          </p:cNvSpPr>
          <p:nvPr/>
        </p:nvSpPr>
        <p:spPr bwMode="auto">
          <a:xfrm rot="10800000" flipV="1">
            <a:off x="660400" y="2867025"/>
            <a:ext cx="1588" cy="379413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7" name="Line 400"/>
          <p:cNvSpPr>
            <a:spLocks noChangeShapeType="1"/>
          </p:cNvSpPr>
          <p:nvPr/>
        </p:nvSpPr>
        <p:spPr bwMode="auto">
          <a:xfrm rot="10800000">
            <a:off x="838200" y="3435350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8" name="Line 401"/>
          <p:cNvSpPr>
            <a:spLocks noChangeShapeType="1"/>
          </p:cNvSpPr>
          <p:nvPr/>
        </p:nvSpPr>
        <p:spPr bwMode="auto">
          <a:xfrm rot="10800000" flipV="1">
            <a:off x="900113" y="3436938"/>
            <a:ext cx="1587" cy="10191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9" name="Line 402"/>
          <p:cNvSpPr>
            <a:spLocks noChangeShapeType="1"/>
          </p:cNvSpPr>
          <p:nvPr/>
        </p:nvSpPr>
        <p:spPr bwMode="auto">
          <a:xfrm rot="10800000" flipV="1">
            <a:off x="836613" y="3436938"/>
            <a:ext cx="1587" cy="101917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0" name="Line 403"/>
          <p:cNvSpPr>
            <a:spLocks noChangeShapeType="1"/>
          </p:cNvSpPr>
          <p:nvPr/>
        </p:nvSpPr>
        <p:spPr bwMode="auto">
          <a:xfrm rot="10800000">
            <a:off x="569913" y="3244850"/>
            <a:ext cx="176212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1" name="Line 404"/>
          <p:cNvSpPr>
            <a:spLocks noChangeShapeType="1"/>
          </p:cNvSpPr>
          <p:nvPr/>
        </p:nvSpPr>
        <p:spPr bwMode="auto">
          <a:xfrm rot="10800000" flipV="1">
            <a:off x="744538" y="3246438"/>
            <a:ext cx="1587" cy="2889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2" name="Line 405"/>
          <p:cNvSpPr>
            <a:spLocks noChangeShapeType="1"/>
          </p:cNvSpPr>
          <p:nvPr/>
        </p:nvSpPr>
        <p:spPr bwMode="auto">
          <a:xfrm rot="10800000" flipV="1">
            <a:off x="568325" y="3246438"/>
            <a:ext cx="1588" cy="698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3" name="Line 406"/>
          <p:cNvSpPr>
            <a:spLocks noChangeShapeType="1"/>
          </p:cNvSpPr>
          <p:nvPr/>
        </p:nvSpPr>
        <p:spPr bwMode="auto">
          <a:xfrm rot="10800000">
            <a:off x="711200" y="3533775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4" name="Line 408"/>
          <p:cNvSpPr>
            <a:spLocks noChangeShapeType="1"/>
          </p:cNvSpPr>
          <p:nvPr/>
        </p:nvSpPr>
        <p:spPr bwMode="auto">
          <a:xfrm rot="10800000" flipV="1">
            <a:off x="773113" y="3535363"/>
            <a:ext cx="1587" cy="9207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5" name="Line 409"/>
          <p:cNvSpPr>
            <a:spLocks noChangeShapeType="1"/>
          </p:cNvSpPr>
          <p:nvPr/>
        </p:nvSpPr>
        <p:spPr bwMode="auto">
          <a:xfrm rot="10800000" flipV="1">
            <a:off x="709613" y="3535363"/>
            <a:ext cx="1587" cy="92075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6" name="Line 410"/>
          <p:cNvSpPr>
            <a:spLocks noChangeShapeType="1"/>
          </p:cNvSpPr>
          <p:nvPr/>
        </p:nvSpPr>
        <p:spPr bwMode="auto">
          <a:xfrm rot="10800000">
            <a:off x="528638" y="3314700"/>
            <a:ext cx="92075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7" name="Line 411"/>
          <p:cNvSpPr>
            <a:spLocks noChangeShapeType="1"/>
          </p:cNvSpPr>
          <p:nvPr/>
        </p:nvSpPr>
        <p:spPr bwMode="auto">
          <a:xfrm rot="10800000" flipV="1">
            <a:off x="619125" y="3316288"/>
            <a:ext cx="1588" cy="10763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8" name="Line 412"/>
          <p:cNvSpPr>
            <a:spLocks noChangeShapeType="1"/>
          </p:cNvSpPr>
          <p:nvPr/>
        </p:nvSpPr>
        <p:spPr bwMode="auto">
          <a:xfrm rot="10800000" flipV="1">
            <a:off x="527050" y="3316288"/>
            <a:ext cx="1588" cy="1139825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9" name="Line 413"/>
          <p:cNvSpPr>
            <a:spLocks noChangeShapeType="1"/>
          </p:cNvSpPr>
          <p:nvPr/>
        </p:nvSpPr>
        <p:spPr bwMode="auto">
          <a:xfrm rot="10800000">
            <a:off x="592138" y="4391025"/>
            <a:ext cx="635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">
                <a:solidFill>
                  <a:srgbClr val="FF33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60" name="Line 414"/>
          <p:cNvSpPr>
            <a:spLocks noChangeShapeType="1"/>
          </p:cNvSpPr>
          <p:nvPr/>
        </p:nvSpPr>
        <p:spPr bwMode="auto">
          <a:xfrm rot="10800000" flipV="1">
            <a:off x="654050" y="4392613"/>
            <a:ext cx="1588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">
                <a:solidFill>
                  <a:srgbClr val="FF33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61" name="Line 415"/>
          <p:cNvSpPr>
            <a:spLocks noChangeShapeType="1"/>
          </p:cNvSpPr>
          <p:nvPr/>
        </p:nvSpPr>
        <p:spPr bwMode="auto">
          <a:xfrm rot="10800000" flipV="1">
            <a:off x="590550" y="4392613"/>
            <a:ext cx="1588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">
                <a:solidFill>
                  <a:srgbClr val="FF33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62" name="Line 416"/>
          <p:cNvSpPr>
            <a:spLocks noChangeShapeType="1"/>
          </p:cNvSpPr>
          <p:nvPr/>
        </p:nvSpPr>
        <p:spPr bwMode="auto">
          <a:xfrm rot="10800000">
            <a:off x="338138" y="2955925"/>
            <a:ext cx="63500" cy="1588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63" name="Line 417"/>
          <p:cNvSpPr>
            <a:spLocks noChangeShapeType="1"/>
          </p:cNvSpPr>
          <p:nvPr/>
        </p:nvSpPr>
        <p:spPr bwMode="auto">
          <a:xfrm rot="10800000" flipV="1">
            <a:off x="400050" y="2957513"/>
            <a:ext cx="1588" cy="14986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64" name="Line 418"/>
          <p:cNvSpPr>
            <a:spLocks noChangeShapeType="1"/>
          </p:cNvSpPr>
          <p:nvPr/>
        </p:nvSpPr>
        <p:spPr bwMode="auto">
          <a:xfrm rot="10800000" flipV="1">
            <a:off x="336550" y="2957513"/>
            <a:ext cx="1588" cy="1498600"/>
          </a:xfrm>
          <a:prstGeom prst="line">
            <a:avLst/>
          </a:prstGeom>
          <a:noFill/>
          <a:ln w="4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65" name="Rectangle 461"/>
          <p:cNvSpPr>
            <a:spLocks noChangeArrowheads="1"/>
          </p:cNvSpPr>
          <p:nvPr/>
        </p:nvSpPr>
        <p:spPr bwMode="auto">
          <a:xfrm rot="5400000">
            <a:off x="8775701" y="4570412"/>
            <a:ext cx="209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Pipkin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3966" name="Rectangle 462"/>
          <p:cNvSpPr>
            <a:spLocks noChangeArrowheads="1"/>
          </p:cNvSpPr>
          <p:nvPr/>
        </p:nvSpPr>
        <p:spPr bwMode="auto">
          <a:xfrm rot="5400000">
            <a:off x="8697119" y="4585494"/>
            <a:ext cx="239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Angela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3967" name="Rectangle 463"/>
          <p:cNvSpPr>
            <a:spLocks noChangeArrowheads="1"/>
          </p:cNvSpPr>
          <p:nvPr/>
        </p:nvSpPr>
        <p:spPr bwMode="auto">
          <a:xfrm rot="5400000">
            <a:off x="8641557" y="4580731"/>
            <a:ext cx="2270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Hanna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3968" name="Rectangle 464"/>
          <p:cNvSpPr>
            <a:spLocks noChangeArrowheads="1"/>
          </p:cNvSpPr>
          <p:nvPr/>
        </p:nvSpPr>
        <p:spPr bwMode="auto">
          <a:xfrm rot="5400000">
            <a:off x="8596313" y="4560887"/>
            <a:ext cx="1905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Kirsty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69" name="Rectangle 465"/>
          <p:cNvSpPr>
            <a:spLocks noChangeArrowheads="1"/>
          </p:cNvSpPr>
          <p:nvPr/>
        </p:nvSpPr>
        <p:spPr bwMode="auto">
          <a:xfrm rot="5400000">
            <a:off x="8501857" y="4595019"/>
            <a:ext cx="255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Tocada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0" name="Rectangle 466"/>
          <p:cNvSpPr>
            <a:spLocks noChangeArrowheads="1"/>
          </p:cNvSpPr>
          <p:nvPr/>
        </p:nvSpPr>
        <p:spPr bwMode="auto">
          <a:xfrm rot="5400000">
            <a:off x="8414545" y="4618831"/>
            <a:ext cx="3032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Rebecca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1" name="Rectangle 467"/>
          <p:cNvSpPr>
            <a:spLocks noChangeArrowheads="1"/>
          </p:cNvSpPr>
          <p:nvPr/>
        </p:nvSpPr>
        <p:spPr bwMode="auto">
          <a:xfrm rot="5400000">
            <a:off x="8381206" y="4585494"/>
            <a:ext cx="239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Saloon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2" name="Rectangle 468"/>
          <p:cNvSpPr>
            <a:spLocks noChangeArrowheads="1"/>
          </p:cNvSpPr>
          <p:nvPr/>
        </p:nvSpPr>
        <p:spPr bwMode="auto">
          <a:xfrm rot="5400000">
            <a:off x="8356600" y="4548188"/>
            <a:ext cx="1619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Cork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3" name="Rectangle 469"/>
          <p:cNvSpPr>
            <a:spLocks noChangeArrowheads="1"/>
          </p:cNvSpPr>
          <p:nvPr/>
        </p:nvSpPr>
        <p:spPr bwMode="auto">
          <a:xfrm rot="5400000">
            <a:off x="8274050" y="4567238"/>
            <a:ext cx="2000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Troon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4" name="Rectangle 470"/>
          <p:cNvSpPr>
            <a:spLocks noChangeArrowheads="1"/>
          </p:cNvSpPr>
          <p:nvPr/>
        </p:nvSpPr>
        <p:spPr bwMode="auto">
          <a:xfrm rot="5400000">
            <a:off x="8204201" y="4570412"/>
            <a:ext cx="209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Tipple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5" name="Rectangle 471"/>
          <p:cNvSpPr>
            <a:spLocks noChangeArrowheads="1"/>
          </p:cNvSpPr>
          <p:nvPr/>
        </p:nvSpPr>
        <p:spPr bwMode="auto">
          <a:xfrm rot="5400000">
            <a:off x="8090695" y="4625181"/>
            <a:ext cx="3159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Sweeney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6" name="Rectangle 472"/>
          <p:cNvSpPr>
            <a:spLocks noChangeArrowheads="1"/>
          </p:cNvSpPr>
          <p:nvPr/>
        </p:nvSpPr>
        <p:spPr bwMode="auto">
          <a:xfrm rot="5400000">
            <a:off x="8070057" y="4582319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Carafe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7" name="Rectangle 473"/>
          <p:cNvSpPr>
            <a:spLocks noChangeArrowheads="1"/>
          </p:cNvSpPr>
          <p:nvPr/>
        </p:nvSpPr>
        <p:spPr bwMode="auto">
          <a:xfrm rot="5400000">
            <a:off x="7977188" y="4608512"/>
            <a:ext cx="2857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Waggon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8" name="Rectangle 474"/>
          <p:cNvSpPr>
            <a:spLocks noChangeArrowheads="1"/>
          </p:cNvSpPr>
          <p:nvPr/>
        </p:nvSpPr>
        <p:spPr bwMode="auto">
          <a:xfrm rot="5400000">
            <a:off x="7935119" y="4587081"/>
            <a:ext cx="2428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County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79" name="Rectangle 475"/>
          <p:cNvSpPr>
            <a:spLocks noChangeArrowheads="1"/>
          </p:cNvSpPr>
          <p:nvPr/>
        </p:nvSpPr>
        <p:spPr bwMode="auto">
          <a:xfrm rot="5400000">
            <a:off x="7874000" y="4584700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Tavern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0" name="Rectangle 476"/>
          <p:cNvSpPr>
            <a:spLocks noChangeArrowheads="1"/>
          </p:cNvSpPr>
          <p:nvPr/>
        </p:nvSpPr>
        <p:spPr bwMode="auto">
          <a:xfrm rot="5400000">
            <a:off x="7823201" y="4579937"/>
            <a:ext cx="228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Wicket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1" name="Rectangle 477"/>
          <p:cNvSpPr>
            <a:spLocks noChangeArrowheads="1"/>
          </p:cNvSpPr>
          <p:nvPr/>
        </p:nvSpPr>
        <p:spPr bwMode="auto">
          <a:xfrm rot="5400000">
            <a:off x="7720013" y="4622800"/>
            <a:ext cx="311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Oxbridge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2" name="Rectangle 478"/>
          <p:cNvSpPr>
            <a:spLocks noChangeArrowheads="1"/>
          </p:cNvSpPr>
          <p:nvPr/>
        </p:nvSpPr>
        <p:spPr bwMode="auto">
          <a:xfrm rot="5400000">
            <a:off x="7691438" y="4584700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Pewter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3" name="Rectangle 479"/>
          <p:cNvSpPr>
            <a:spLocks noChangeArrowheads="1"/>
          </p:cNvSpPr>
          <p:nvPr/>
        </p:nvSpPr>
        <p:spPr bwMode="auto">
          <a:xfrm rot="5400000">
            <a:off x="7647782" y="4568031"/>
            <a:ext cx="2016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Cellar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4" name="Rectangle 480"/>
          <p:cNvSpPr>
            <a:spLocks noChangeArrowheads="1"/>
          </p:cNvSpPr>
          <p:nvPr/>
        </p:nvSpPr>
        <p:spPr bwMode="auto">
          <a:xfrm rot="5400000">
            <a:off x="7595394" y="4556919"/>
            <a:ext cx="179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Spire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5" name="Rectangle 481"/>
          <p:cNvSpPr>
            <a:spLocks noChangeArrowheads="1"/>
          </p:cNvSpPr>
          <p:nvPr/>
        </p:nvSpPr>
        <p:spPr bwMode="auto">
          <a:xfrm rot="5400000">
            <a:off x="7532688" y="4556125"/>
            <a:ext cx="177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Optic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6" name="Rectangle 482"/>
          <p:cNvSpPr>
            <a:spLocks noChangeArrowheads="1"/>
          </p:cNvSpPr>
          <p:nvPr/>
        </p:nvSpPr>
        <p:spPr bwMode="auto">
          <a:xfrm rot="5400000">
            <a:off x="7464426" y="4557712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Chad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7" name="Rectangle 483"/>
          <p:cNvSpPr>
            <a:spLocks noChangeArrowheads="1"/>
          </p:cNvSpPr>
          <p:nvPr/>
        </p:nvSpPr>
        <p:spPr bwMode="auto">
          <a:xfrm rot="5400000">
            <a:off x="7397751" y="4565650"/>
            <a:ext cx="1968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Jolika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8" name="Rectangle 484"/>
          <p:cNvSpPr>
            <a:spLocks noChangeArrowheads="1"/>
          </p:cNvSpPr>
          <p:nvPr/>
        </p:nvSpPr>
        <p:spPr bwMode="auto">
          <a:xfrm rot="5400000">
            <a:off x="7283450" y="4613275"/>
            <a:ext cx="295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Publican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89" name="Rectangle 485"/>
          <p:cNvSpPr>
            <a:spLocks noChangeArrowheads="1"/>
          </p:cNvSpPr>
          <p:nvPr/>
        </p:nvSpPr>
        <p:spPr bwMode="auto">
          <a:xfrm rot="5400000">
            <a:off x="7233444" y="4599781"/>
            <a:ext cx="268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Quench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0" name="Rectangle 486"/>
          <p:cNvSpPr>
            <a:spLocks noChangeArrowheads="1"/>
          </p:cNvSpPr>
          <p:nvPr/>
        </p:nvSpPr>
        <p:spPr bwMode="auto">
          <a:xfrm rot="5400000">
            <a:off x="7169944" y="4599781"/>
            <a:ext cx="268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Century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1" name="Rectangle 487"/>
          <p:cNvSpPr>
            <a:spLocks noChangeArrowheads="1"/>
          </p:cNvSpPr>
          <p:nvPr/>
        </p:nvSpPr>
        <p:spPr bwMode="auto">
          <a:xfrm rot="5400000">
            <a:off x="7101682" y="4607719"/>
            <a:ext cx="2809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Tankard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2" name="Rectangle 488"/>
          <p:cNvSpPr>
            <a:spLocks noChangeArrowheads="1"/>
          </p:cNvSpPr>
          <p:nvPr/>
        </p:nvSpPr>
        <p:spPr bwMode="auto">
          <a:xfrm rot="5400000">
            <a:off x="7065963" y="4576762"/>
            <a:ext cx="2222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Doyen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3" name="Rectangle 489"/>
          <p:cNvSpPr>
            <a:spLocks noChangeArrowheads="1"/>
          </p:cNvSpPr>
          <p:nvPr/>
        </p:nvSpPr>
        <p:spPr bwMode="auto">
          <a:xfrm rot="5400000">
            <a:off x="6965157" y="4617244"/>
            <a:ext cx="3000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Landlord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4" name="Rectangle 490"/>
          <p:cNvSpPr>
            <a:spLocks noChangeArrowheads="1"/>
          </p:cNvSpPr>
          <p:nvPr/>
        </p:nvSpPr>
        <p:spPr bwMode="auto">
          <a:xfrm rot="5400000">
            <a:off x="6911182" y="4607719"/>
            <a:ext cx="2809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Prestige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5" name="Rectangle 491"/>
          <p:cNvSpPr>
            <a:spLocks noChangeArrowheads="1"/>
          </p:cNvSpPr>
          <p:nvPr/>
        </p:nvSpPr>
        <p:spPr bwMode="auto">
          <a:xfrm rot="5400000">
            <a:off x="6872288" y="4591050"/>
            <a:ext cx="2476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Chariot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6" name="Rectangle 492"/>
          <p:cNvSpPr>
            <a:spLocks noChangeArrowheads="1"/>
          </p:cNvSpPr>
          <p:nvPr/>
        </p:nvSpPr>
        <p:spPr bwMode="auto">
          <a:xfrm rot="5400000">
            <a:off x="6804025" y="4595813"/>
            <a:ext cx="2571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Chalice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7" name="Rectangle 493"/>
          <p:cNvSpPr>
            <a:spLocks noChangeArrowheads="1"/>
          </p:cNvSpPr>
          <p:nvPr/>
        </p:nvSpPr>
        <p:spPr bwMode="auto">
          <a:xfrm rot="5400000">
            <a:off x="6773863" y="4562475"/>
            <a:ext cx="1905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Static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8" name="Rectangle 494"/>
          <p:cNvSpPr>
            <a:spLocks noChangeArrowheads="1"/>
          </p:cNvSpPr>
          <p:nvPr/>
        </p:nvSpPr>
        <p:spPr bwMode="auto">
          <a:xfrm rot="5400000">
            <a:off x="6654800" y="4618038"/>
            <a:ext cx="301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Brewster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3999" name="Rectangle 495"/>
          <p:cNvSpPr>
            <a:spLocks noChangeArrowheads="1"/>
          </p:cNvSpPr>
          <p:nvPr/>
        </p:nvSpPr>
        <p:spPr bwMode="auto">
          <a:xfrm rot="5400000">
            <a:off x="6617495" y="4593431"/>
            <a:ext cx="2524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Cooper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0" name="Rectangle 496"/>
          <p:cNvSpPr>
            <a:spLocks noChangeArrowheads="1"/>
          </p:cNvSpPr>
          <p:nvPr/>
        </p:nvSpPr>
        <p:spPr bwMode="auto">
          <a:xfrm rot="5400000">
            <a:off x="6543676" y="4603750"/>
            <a:ext cx="273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Cocktail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1" name="Rectangle 497"/>
          <p:cNvSpPr>
            <a:spLocks noChangeArrowheads="1"/>
          </p:cNvSpPr>
          <p:nvPr/>
        </p:nvSpPr>
        <p:spPr bwMode="auto">
          <a:xfrm rot="5400000">
            <a:off x="6507957" y="4574381"/>
            <a:ext cx="2174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Power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2" name="Rectangle 498"/>
          <p:cNvSpPr>
            <a:spLocks noChangeArrowheads="1"/>
          </p:cNvSpPr>
          <p:nvPr/>
        </p:nvSpPr>
        <p:spPr bwMode="auto">
          <a:xfrm rot="5400000">
            <a:off x="6392863" y="4625975"/>
            <a:ext cx="3206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Belgravia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3" name="Rectangle 499"/>
          <p:cNvSpPr>
            <a:spLocks noChangeArrowheads="1"/>
          </p:cNvSpPr>
          <p:nvPr/>
        </p:nvSpPr>
        <p:spPr bwMode="auto">
          <a:xfrm rot="5400000">
            <a:off x="6277769" y="4677569"/>
            <a:ext cx="4238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Westminster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4" name="Rectangle 500"/>
          <p:cNvSpPr>
            <a:spLocks noChangeArrowheads="1"/>
          </p:cNvSpPr>
          <p:nvPr/>
        </p:nvSpPr>
        <p:spPr bwMode="auto">
          <a:xfrm rot="5400000">
            <a:off x="6270626" y="4622800"/>
            <a:ext cx="311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Concerto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5" name="Rectangle 501"/>
          <p:cNvSpPr>
            <a:spLocks noChangeArrowheads="1"/>
          </p:cNvSpPr>
          <p:nvPr/>
        </p:nvSpPr>
        <p:spPr bwMode="auto">
          <a:xfrm rot="5400000">
            <a:off x="6234113" y="4595813"/>
            <a:ext cx="2571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Delibes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6" name="Rectangle 502"/>
          <p:cNvSpPr>
            <a:spLocks noChangeArrowheads="1"/>
          </p:cNvSpPr>
          <p:nvPr/>
        </p:nvSpPr>
        <p:spPr bwMode="auto">
          <a:xfrm rot="5400000">
            <a:off x="6188076" y="4578350"/>
            <a:ext cx="2222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Chime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7" name="Rectangle 503"/>
          <p:cNvSpPr>
            <a:spLocks noChangeArrowheads="1"/>
          </p:cNvSpPr>
          <p:nvPr/>
        </p:nvSpPr>
        <p:spPr bwMode="auto">
          <a:xfrm rot="5400000">
            <a:off x="6130926" y="4570412"/>
            <a:ext cx="209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Heron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8" name="Rectangle 504"/>
          <p:cNvSpPr>
            <a:spLocks noChangeArrowheads="1"/>
          </p:cNvSpPr>
          <p:nvPr/>
        </p:nvSpPr>
        <p:spPr bwMode="auto">
          <a:xfrm rot="5400000">
            <a:off x="5992019" y="4648994"/>
            <a:ext cx="363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Appaloosa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09" name="Rectangle 505"/>
          <p:cNvSpPr>
            <a:spLocks noChangeArrowheads="1"/>
          </p:cNvSpPr>
          <p:nvPr/>
        </p:nvSpPr>
        <p:spPr bwMode="auto">
          <a:xfrm rot="5400000">
            <a:off x="5954713" y="4622800"/>
            <a:ext cx="311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Decanter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0" name="Rectangle 506"/>
          <p:cNvSpPr>
            <a:spLocks noChangeArrowheads="1"/>
          </p:cNvSpPr>
          <p:nvPr/>
        </p:nvSpPr>
        <p:spPr bwMode="auto">
          <a:xfrm rot="5400000">
            <a:off x="5903119" y="4607719"/>
            <a:ext cx="2809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Triumph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1" name="Rectangle 507"/>
          <p:cNvSpPr>
            <a:spLocks noChangeArrowheads="1"/>
          </p:cNvSpPr>
          <p:nvPr/>
        </p:nvSpPr>
        <p:spPr bwMode="auto">
          <a:xfrm rot="5400000">
            <a:off x="5837238" y="4621213"/>
            <a:ext cx="3079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Corniche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2" name="Rectangle 508"/>
          <p:cNvSpPr>
            <a:spLocks noChangeArrowheads="1"/>
          </p:cNvSpPr>
          <p:nvPr/>
        </p:nvSpPr>
        <p:spPr bwMode="auto">
          <a:xfrm rot="5400000">
            <a:off x="5807075" y="4584700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Prisma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3" name="Rectangle 509"/>
          <p:cNvSpPr>
            <a:spLocks noChangeArrowheads="1"/>
          </p:cNvSpPr>
          <p:nvPr/>
        </p:nvSpPr>
        <p:spPr bwMode="auto">
          <a:xfrm rot="5400000">
            <a:off x="5719763" y="4608512"/>
            <a:ext cx="2857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Natasha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4" name="Rectangle 510"/>
          <p:cNvSpPr>
            <a:spLocks noChangeArrowheads="1"/>
          </p:cNvSpPr>
          <p:nvPr/>
        </p:nvSpPr>
        <p:spPr bwMode="auto">
          <a:xfrm rot="5400000">
            <a:off x="5696744" y="4568031"/>
            <a:ext cx="2047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Alexis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5" name="Rectangle 511"/>
          <p:cNvSpPr>
            <a:spLocks noChangeArrowheads="1"/>
          </p:cNvSpPr>
          <p:nvPr/>
        </p:nvSpPr>
        <p:spPr bwMode="auto">
          <a:xfrm rot="5400000">
            <a:off x="5575300" y="4625975"/>
            <a:ext cx="3206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Blenheim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6" name="Rectangle 512"/>
          <p:cNvSpPr>
            <a:spLocks noChangeArrowheads="1"/>
          </p:cNvSpPr>
          <p:nvPr/>
        </p:nvSpPr>
        <p:spPr bwMode="auto">
          <a:xfrm rot="5400000">
            <a:off x="5494338" y="4646613"/>
            <a:ext cx="3587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Camargue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7" name="Rectangle 513"/>
          <p:cNvSpPr>
            <a:spLocks noChangeArrowheads="1"/>
          </p:cNvSpPr>
          <p:nvPr/>
        </p:nvSpPr>
        <p:spPr bwMode="auto">
          <a:xfrm rot="5400000">
            <a:off x="5463381" y="4610894"/>
            <a:ext cx="2905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Derkado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8" name="Rectangle 514"/>
          <p:cNvSpPr>
            <a:spLocks noChangeArrowheads="1"/>
          </p:cNvSpPr>
          <p:nvPr/>
        </p:nvSpPr>
        <p:spPr bwMode="auto">
          <a:xfrm rot="5400000">
            <a:off x="5404645" y="4609306"/>
            <a:ext cx="2841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Forester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19" name="Rectangle 515"/>
          <p:cNvSpPr>
            <a:spLocks noChangeArrowheads="1"/>
          </p:cNvSpPr>
          <p:nvPr/>
        </p:nvSpPr>
        <p:spPr bwMode="auto">
          <a:xfrm rot="5400000">
            <a:off x="5328444" y="4602956"/>
            <a:ext cx="2746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Georgie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0" name="Rectangle 516"/>
          <p:cNvSpPr>
            <a:spLocks noChangeArrowheads="1"/>
          </p:cNvSpPr>
          <p:nvPr/>
        </p:nvSpPr>
        <p:spPr bwMode="auto">
          <a:xfrm rot="5400000">
            <a:off x="5325269" y="4542631"/>
            <a:ext cx="1539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Kym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1" name="Rectangle 517"/>
          <p:cNvSpPr>
            <a:spLocks noChangeArrowheads="1"/>
          </p:cNvSpPr>
          <p:nvPr/>
        </p:nvSpPr>
        <p:spPr bwMode="auto">
          <a:xfrm rot="5400000">
            <a:off x="5218906" y="4585494"/>
            <a:ext cx="239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Zephyr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2" name="Rectangle 518"/>
          <p:cNvSpPr>
            <a:spLocks noChangeArrowheads="1"/>
          </p:cNvSpPr>
          <p:nvPr/>
        </p:nvSpPr>
        <p:spPr bwMode="auto">
          <a:xfrm rot="5400000">
            <a:off x="5206207" y="4536281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Golf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3" name="Rectangle 519"/>
          <p:cNvSpPr>
            <a:spLocks noChangeArrowheads="1"/>
          </p:cNvSpPr>
          <p:nvPr/>
        </p:nvSpPr>
        <p:spPr bwMode="auto">
          <a:xfrm rot="5400000">
            <a:off x="5093494" y="4583906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Klaxon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4" name="Rectangle 520"/>
          <p:cNvSpPr>
            <a:spLocks noChangeArrowheads="1"/>
          </p:cNvSpPr>
          <p:nvPr/>
        </p:nvSpPr>
        <p:spPr bwMode="auto">
          <a:xfrm rot="5400000">
            <a:off x="5053807" y="4580731"/>
            <a:ext cx="2270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Digger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5" name="Rectangle 521"/>
          <p:cNvSpPr>
            <a:spLocks noChangeArrowheads="1"/>
          </p:cNvSpPr>
          <p:nvPr/>
        </p:nvSpPr>
        <p:spPr bwMode="auto">
          <a:xfrm rot="5400000">
            <a:off x="4992688" y="4578350"/>
            <a:ext cx="2222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Felicie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6" name="Rectangle 522"/>
          <p:cNvSpPr>
            <a:spLocks noChangeArrowheads="1"/>
          </p:cNvSpPr>
          <p:nvPr/>
        </p:nvSpPr>
        <p:spPr bwMode="auto">
          <a:xfrm rot="5400000">
            <a:off x="4939507" y="4555331"/>
            <a:ext cx="179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Atem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7" name="Rectangle 523"/>
          <p:cNvSpPr>
            <a:spLocks noChangeArrowheads="1"/>
          </p:cNvSpPr>
          <p:nvPr/>
        </p:nvSpPr>
        <p:spPr bwMode="auto">
          <a:xfrm rot="5400000">
            <a:off x="4872038" y="4576762"/>
            <a:ext cx="2222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Dandy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8" name="Rectangle 524"/>
          <p:cNvSpPr>
            <a:spLocks noChangeArrowheads="1"/>
          </p:cNvSpPr>
          <p:nvPr/>
        </p:nvSpPr>
        <p:spPr bwMode="auto">
          <a:xfrm rot="5400000">
            <a:off x="4849020" y="4539456"/>
            <a:ext cx="1444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Hart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29" name="Rectangle 525"/>
          <p:cNvSpPr>
            <a:spLocks noChangeArrowheads="1"/>
          </p:cNvSpPr>
          <p:nvPr/>
        </p:nvSpPr>
        <p:spPr bwMode="auto">
          <a:xfrm rot="5400000">
            <a:off x="4736306" y="4585494"/>
            <a:ext cx="239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Riviera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30" name="Rectangle 526"/>
          <p:cNvSpPr>
            <a:spLocks noChangeArrowheads="1"/>
          </p:cNvSpPr>
          <p:nvPr/>
        </p:nvSpPr>
        <p:spPr bwMode="auto">
          <a:xfrm rot="5400000">
            <a:off x="4489451" y="4752975"/>
            <a:ext cx="5715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Golden_Promise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31" name="Rectangle 527"/>
          <p:cNvSpPr>
            <a:spLocks noChangeArrowheads="1"/>
          </p:cNvSpPr>
          <p:nvPr/>
        </p:nvSpPr>
        <p:spPr bwMode="auto">
          <a:xfrm rot="5400000">
            <a:off x="4610100" y="4568825"/>
            <a:ext cx="2063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Midas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032" name="Rectangle 528"/>
          <p:cNvSpPr>
            <a:spLocks noChangeArrowheads="1"/>
          </p:cNvSpPr>
          <p:nvPr/>
        </p:nvSpPr>
        <p:spPr bwMode="auto">
          <a:xfrm rot="5400000">
            <a:off x="4528343" y="4571207"/>
            <a:ext cx="24606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00FF"/>
                </a:solidFill>
              </a:rPr>
              <a:t>Tyne</a:t>
            </a:r>
            <a:endParaRPr lang="en-US" altLang="en-US"/>
          </a:p>
        </p:txBody>
      </p:sp>
      <p:sp>
        <p:nvSpPr>
          <p:cNvPr id="24033" name="Rectangle 529"/>
          <p:cNvSpPr>
            <a:spLocks noChangeArrowheads="1"/>
          </p:cNvSpPr>
          <p:nvPr/>
        </p:nvSpPr>
        <p:spPr bwMode="auto">
          <a:xfrm rot="5400000">
            <a:off x="4540251" y="4529137"/>
            <a:ext cx="127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Pict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34" name="Rectangle 530"/>
          <p:cNvSpPr>
            <a:spLocks noChangeArrowheads="1"/>
          </p:cNvSpPr>
          <p:nvPr/>
        </p:nvSpPr>
        <p:spPr bwMode="auto">
          <a:xfrm rot="5400000">
            <a:off x="4418807" y="4590256"/>
            <a:ext cx="2460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Muscat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35" name="Rectangle 531"/>
          <p:cNvSpPr>
            <a:spLocks noChangeArrowheads="1"/>
          </p:cNvSpPr>
          <p:nvPr/>
        </p:nvSpPr>
        <p:spPr bwMode="auto">
          <a:xfrm rot="5400000">
            <a:off x="4341813" y="4603750"/>
            <a:ext cx="273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Plaisant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36" name="Rectangle 532"/>
          <p:cNvSpPr>
            <a:spLocks noChangeArrowheads="1"/>
          </p:cNvSpPr>
          <p:nvPr/>
        </p:nvSpPr>
        <p:spPr bwMode="auto">
          <a:xfrm rot="5400000">
            <a:off x="4284663" y="4597400"/>
            <a:ext cx="2603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Gaulois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37" name="Rectangle 533"/>
          <p:cNvSpPr>
            <a:spLocks noChangeArrowheads="1"/>
          </p:cNvSpPr>
          <p:nvPr/>
        </p:nvSpPr>
        <p:spPr bwMode="auto">
          <a:xfrm rot="5400000">
            <a:off x="4229895" y="4587081"/>
            <a:ext cx="2397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Siberia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38" name="Rectangle 534"/>
          <p:cNvSpPr>
            <a:spLocks noChangeArrowheads="1"/>
          </p:cNvSpPr>
          <p:nvPr/>
        </p:nvSpPr>
        <p:spPr bwMode="auto">
          <a:xfrm rot="5400000">
            <a:off x="4149726" y="4602162"/>
            <a:ext cx="273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Manitou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39" name="Rectangle 535"/>
          <p:cNvSpPr>
            <a:spLocks noChangeArrowheads="1"/>
          </p:cNvSpPr>
          <p:nvPr/>
        </p:nvSpPr>
        <p:spPr bwMode="auto">
          <a:xfrm rot="5400000">
            <a:off x="4114800" y="4575175"/>
            <a:ext cx="219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Colibri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40" name="Rectangle 536"/>
          <p:cNvSpPr>
            <a:spLocks noChangeArrowheads="1"/>
          </p:cNvSpPr>
          <p:nvPr/>
        </p:nvSpPr>
        <p:spPr bwMode="auto">
          <a:xfrm rot="5400000">
            <a:off x="4040982" y="4587081"/>
            <a:ext cx="2397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Sequel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41" name="Rectangle 537"/>
          <p:cNvSpPr>
            <a:spLocks noChangeArrowheads="1"/>
          </p:cNvSpPr>
          <p:nvPr/>
        </p:nvSpPr>
        <p:spPr bwMode="auto">
          <a:xfrm rot="5400000">
            <a:off x="3943351" y="4622800"/>
            <a:ext cx="311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Amarena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42" name="Rectangle 538"/>
          <p:cNvSpPr>
            <a:spLocks noChangeArrowheads="1"/>
          </p:cNvSpPr>
          <p:nvPr/>
        </p:nvSpPr>
        <p:spPr bwMode="auto">
          <a:xfrm rot="5400000">
            <a:off x="3915570" y="4593431"/>
            <a:ext cx="2524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009900"/>
                </a:solidFill>
              </a:rPr>
              <a:t>Pelican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24043" name="Rectangle 539"/>
          <p:cNvSpPr>
            <a:spLocks noChangeArrowheads="1"/>
          </p:cNvSpPr>
          <p:nvPr/>
        </p:nvSpPr>
        <p:spPr bwMode="auto">
          <a:xfrm rot="5400000">
            <a:off x="3849688" y="4597400"/>
            <a:ext cx="2603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Antonia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44" name="Rectangle 540"/>
          <p:cNvSpPr>
            <a:spLocks noChangeArrowheads="1"/>
          </p:cNvSpPr>
          <p:nvPr/>
        </p:nvSpPr>
        <p:spPr bwMode="auto">
          <a:xfrm rot="5400000">
            <a:off x="3861595" y="4520406"/>
            <a:ext cx="1063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Igri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45" name="Rectangle 541"/>
          <p:cNvSpPr>
            <a:spLocks noChangeArrowheads="1"/>
          </p:cNvSpPr>
          <p:nvPr/>
        </p:nvSpPr>
        <p:spPr bwMode="auto">
          <a:xfrm rot="5400000">
            <a:off x="3742531" y="4579144"/>
            <a:ext cx="2206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Target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46" name="Rectangle 542"/>
          <p:cNvSpPr>
            <a:spLocks noChangeArrowheads="1"/>
          </p:cNvSpPr>
          <p:nvPr/>
        </p:nvSpPr>
        <p:spPr bwMode="auto">
          <a:xfrm rot="5400000">
            <a:off x="3648869" y="4609306"/>
            <a:ext cx="2809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Pastoral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47" name="Rectangle 543"/>
          <p:cNvSpPr>
            <a:spLocks noChangeArrowheads="1"/>
          </p:cNvSpPr>
          <p:nvPr/>
        </p:nvSpPr>
        <p:spPr bwMode="auto">
          <a:xfrm rot="5400000">
            <a:off x="3602038" y="4587875"/>
            <a:ext cx="2444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Clarine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48" name="Rectangle 544"/>
          <p:cNvSpPr>
            <a:spLocks noChangeArrowheads="1"/>
          </p:cNvSpPr>
          <p:nvPr/>
        </p:nvSpPr>
        <p:spPr bwMode="auto">
          <a:xfrm rot="5400000">
            <a:off x="3510756" y="4620419"/>
            <a:ext cx="3032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Posaune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49" name="Rectangle 545"/>
          <p:cNvSpPr>
            <a:spLocks noChangeArrowheads="1"/>
          </p:cNvSpPr>
          <p:nvPr/>
        </p:nvSpPr>
        <p:spPr bwMode="auto">
          <a:xfrm rot="5400000">
            <a:off x="3529013" y="4533900"/>
            <a:ext cx="1365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Kira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0" name="Rectangle 546"/>
          <p:cNvSpPr>
            <a:spLocks noChangeArrowheads="1"/>
          </p:cNvSpPr>
          <p:nvPr/>
        </p:nvSpPr>
        <p:spPr bwMode="auto">
          <a:xfrm rot="5400000">
            <a:off x="3459163" y="4540250"/>
            <a:ext cx="1492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Epic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1" name="Rectangle 547"/>
          <p:cNvSpPr>
            <a:spLocks noChangeArrowheads="1"/>
          </p:cNvSpPr>
          <p:nvPr/>
        </p:nvSpPr>
        <p:spPr bwMode="auto">
          <a:xfrm rot="5400000">
            <a:off x="3350419" y="4588669"/>
            <a:ext cx="2428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Bronze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2" name="Rectangle 548"/>
          <p:cNvSpPr>
            <a:spLocks noChangeArrowheads="1"/>
          </p:cNvSpPr>
          <p:nvPr/>
        </p:nvSpPr>
        <p:spPr bwMode="auto">
          <a:xfrm rot="5400000">
            <a:off x="3304382" y="4571206"/>
            <a:ext cx="2079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Firefly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3" name="Rectangle 549"/>
          <p:cNvSpPr>
            <a:spLocks noChangeArrowheads="1"/>
          </p:cNvSpPr>
          <p:nvPr/>
        </p:nvSpPr>
        <p:spPr bwMode="auto">
          <a:xfrm rot="5400000">
            <a:off x="3248026" y="4565650"/>
            <a:ext cx="1968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Jewel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4" name="Rectangle 550"/>
          <p:cNvSpPr>
            <a:spLocks noChangeArrowheads="1"/>
          </p:cNvSpPr>
          <p:nvPr/>
        </p:nvSpPr>
        <p:spPr bwMode="auto">
          <a:xfrm rot="5400000">
            <a:off x="3187700" y="4559300"/>
            <a:ext cx="1873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Frolic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5" name="Rectangle 551"/>
          <p:cNvSpPr>
            <a:spLocks noChangeArrowheads="1"/>
          </p:cNvSpPr>
          <p:nvPr/>
        </p:nvSpPr>
        <p:spPr bwMode="auto">
          <a:xfrm rot="5400000">
            <a:off x="3096419" y="4591844"/>
            <a:ext cx="2460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Torrent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6" name="Rectangle 552"/>
          <p:cNvSpPr>
            <a:spLocks noChangeArrowheads="1"/>
          </p:cNvSpPr>
          <p:nvPr/>
        </p:nvSpPr>
        <p:spPr bwMode="auto">
          <a:xfrm rot="5400000">
            <a:off x="3004344" y="4620419"/>
            <a:ext cx="3032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Cannock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7" name="Rectangle 553"/>
          <p:cNvSpPr>
            <a:spLocks noChangeArrowheads="1"/>
          </p:cNvSpPr>
          <p:nvPr/>
        </p:nvSpPr>
        <p:spPr bwMode="auto">
          <a:xfrm rot="5400000">
            <a:off x="3021807" y="4544219"/>
            <a:ext cx="1539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Rifle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8" name="Rectangle 554"/>
          <p:cNvSpPr>
            <a:spLocks noChangeArrowheads="1"/>
          </p:cNvSpPr>
          <p:nvPr/>
        </p:nvSpPr>
        <p:spPr bwMode="auto">
          <a:xfrm rot="5400000">
            <a:off x="2941638" y="4559300"/>
            <a:ext cx="1873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Carat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59" name="Rectangle 555"/>
          <p:cNvSpPr>
            <a:spLocks noChangeArrowheads="1"/>
          </p:cNvSpPr>
          <p:nvPr/>
        </p:nvSpPr>
        <p:spPr bwMode="auto">
          <a:xfrm rot="5400000">
            <a:off x="2867026" y="4570412"/>
            <a:ext cx="209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Linnet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0" name="Rectangle 556"/>
          <p:cNvSpPr>
            <a:spLocks noChangeArrowheads="1"/>
          </p:cNvSpPr>
          <p:nvPr/>
        </p:nvSpPr>
        <p:spPr bwMode="auto">
          <a:xfrm rot="5400000">
            <a:off x="2755900" y="4621213"/>
            <a:ext cx="3079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Diamond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1" name="Rectangle 557"/>
          <p:cNvSpPr>
            <a:spLocks noChangeArrowheads="1"/>
          </p:cNvSpPr>
          <p:nvPr/>
        </p:nvSpPr>
        <p:spPr bwMode="auto">
          <a:xfrm rot="5400000">
            <a:off x="2735263" y="4578350"/>
            <a:ext cx="2222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Willow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2" name="Rectangle 558"/>
          <p:cNvSpPr>
            <a:spLocks noChangeArrowheads="1"/>
          </p:cNvSpPr>
          <p:nvPr/>
        </p:nvSpPr>
        <p:spPr bwMode="auto">
          <a:xfrm rot="5400000">
            <a:off x="2652713" y="4597400"/>
            <a:ext cx="2603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Avenue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3" name="Rectangle 559"/>
          <p:cNvSpPr>
            <a:spLocks noChangeArrowheads="1"/>
          </p:cNvSpPr>
          <p:nvPr/>
        </p:nvSpPr>
        <p:spPr bwMode="auto">
          <a:xfrm rot="5400000">
            <a:off x="2643188" y="4541837"/>
            <a:ext cx="1524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Intro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4" name="Rectangle 560"/>
          <p:cNvSpPr>
            <a:spLocks noChangeArrowheads="1"/>
          </p:cNvSpPr>
          <p:nvPr/>
        </p:nvSpPr>
        <p:spPr bwMode="auto">
          <a:xfrm rot="5400000">
            <a:off x="2526507" y="4599781"/>
            <a:ext cx="2619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Heligan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5" name="Rectangle 561"/>
          <p:cNvSpPr>
            <a:spLocks noChangeArrowheads="1"/>
          </p:cNvSpPr>
          <p:nvPr/>
        </p:nvSpPr>
        <p:spPr bwMode="auto">
          <a:xfrm rot="5400000">
            <a:off x="2473325" y="4584700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Kestrel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6" name="Rectangle 562"/>
          <p:cNvSpPr>
            <a:spLocks noChangeArrowheads="1"/>
          </p:cNvSpPr>
          <p:nvPr/>
        </p:nvSpPr>
        <p:spPr bwMode="auto">
          <a:xfrm rot="5400000">
            <a:off x="2439194" y="4556919"/>
            <a:ext cx="179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Haka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7" name="Rectangle 563"/>
          <p:cNvSpPr>
            <a:spLocks noChangeArrowheads="1"/>
          </p:cNvSpPr>
          <p:nvPr/>
        </p:nvSpPr>
        <p:spPr bwMode="auto">
          <a:xfrm rot="5400000">
            <a:off x="2343944" y="4591844"/>
            <a:ext cx="2460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Saffron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8" name="Rectangle 564"/>
          <p:cNvSpPr>
            <a:spLocks noChangeArrowheads="1"/>
          </p:cNvSpPr>
          <p:nvPr/>
        </p:nvSpPr>
        <p:spPr bwMode="auto">
          <a:xfrm rot="5400000">
            <a:off x="2247901" y="4622800"/>
            <a:ext cx="311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Retriever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69" name="Rectangle 565"/>
          <p:cNvSpPr>
            <a:spLocks noChangeArrowheads="1"/>
          </p:cNvSpPr>
          <p:nvPr/>
        </p:nvSpPr>
        <p:spPr bwMode="auto">
          <a:xfrm rot="5400000">
            <a:off x="2239963" y="4567238"/>
            <a:ext cx="2000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Sumo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0" name="Rectangle 566"/>
          <p:cNvSpPr>
            <a:spLocks noChangeArrowheads="1"/>
          </p:cNvSpPr>
          <p:nvPr/>
        </p:nvSpPr>
        <p:spPr bwMode="auto">
          <a:xfrm rot="5400000">
            <a:off x="2157413" y="4584700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Fighter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1" name="Rectangle 567"/>
          <p:cNvSpPr>
            <a:spLocks noChangeArrowheads="1"/>
          </p:cNvSpPr>
          <p:nvPr/>
        </p:nvSpPr>
        <p:spPr bwMode="auto">
          <a:xfrm rot="5400000">
            <a:off x="2080420" y="4599781"/>
            <a:ext cx="2651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Prelude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2" name="Rectangle 568"/>
          <p:cNvSpPr>
            <a:spLocks noChangeArrowheads="1"/>
          </p:cNvSpPr>
          <p:nvPr/>
        </p:nvSpPr>
        <p:spPr bwMode="auto">
          <a:xfrm rot="5400000">
            <a:off x="2044701" y="4570412"/>
            <a:ext cx="209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Magie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3" name="Rectangle 569"/>
          <p:cNvSpPr>
            <a:spLocks noChangeArrowheads="1"/>
          </p:cNvSpPr>
          <p:nvPr/>
        </p:nvSpPr>
        <p:spPr bwMode="auto">
          <a:xfrm rot="5400000">
            <a:off x="1970882" y="4588669"/>
            <a:ext cx="2428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Vertige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4" name="Rectangle 570"/>
          <p:cNvSpPr>
            <a:spLocks noChangeArrowheads="1"/>
          </p:cNvSpPr>
          <p:nvPr/>
        </p:nvSpPr>
        <p:spPr bwMode="auto">
          <a:xfrm rot="5400000">
            <a:off x="1866107" y="4629944"/>
            <a:ext cx="3254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Aquarelle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5" name="Rectangle 571"/>
          <p:cNvSpPr>
            <a:spLocks noChangeArrowheads="1"/>
          </p:cNvSpPr>
          <p:nvPr/>
        </p:nvSpPr>
        <p:spPr bwMode="auto">
          <a:xfrm rot="5400000">
            <a:off x="1835150" y="4597400"/>
            <a:ext cx="2635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Fanfare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6" name="Rectangle 572"/>
          <p:cNvSpPr>
            <a:spLocks noChangeArrowheads="1"/>
          </p:cNvSpPr>
          <p:nvPr/>
        </p:nvSpPr>
        <p:spPr bwMode="auto">
          <a:xfrm rot="5400000">
            <a:off x="1769269" y="4601369"/>
            <a:ext cx="2682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Finesse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7" name="Rectangle 573"/>
          <p:cNvSpPr>
            <a:spLocks noChangeArrowheads="1"/>
          </p:cNvSpPr>
          <p:nvPr/>
        </p:nvSpPr>
        <p:spPr bwMode="auto">
          <a:xfrm rot="5400000">
            <a:off x="1743869" y="4566444"/>
            <a:ext cx="1952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Puffin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8" name="Rectangle 574"/>
          <p:cNvSpPr>
            <a:spLocks noChangeArrowheads="1"/>
          </p:cNvSpPr>
          <p:nvPr/>
        </p:nvSpPr>
        <p:spPr bwMode="auto">
          <a:xfrm rot="5400000">
            <a:off x="1647826" y="4597400"/>
            <a:ext cx="2603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Sunrise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79" name="Rectangle 575"/>
          <p:cNvSpPr>
            <a:spLocks noChangeArrowheads="1"/>
          </p:cNvSpPr>
          <p:nvPr/>
        </p:nvSpPr>
        <p:spPr bwMode="auto">
          <a:xfrm rot="5400000">
            <a:off x="1601788" y="4579938"/>
            <a:ext cx="2254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Gleam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0" name="Rectangle 576"/>
          <p:cNvSpPr>
            <a:spLocks noChangeArrowheads="1"/>
          </p:cNvSpPr>
          <p:nvPr/>
        </p:nvSpPr>
        <p:spPr bwMode="auto">
          <a:xfrm rot="5400000">
            <a:off x="1516857" y="4599781"/>
            <a:ext cx="2651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Camion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1" name="Rectangle 577"/>
          <p:cNvSpPr>
            <a:spLocks noChangeArrowheads="1"/>
          </p:cNvSpPr>
          <p:nvPr/>
        </p:nvSpPr>
        <p:spPr bwMode="auto">
          <a:xfrm rot="5400000">
            <a:off x="1483519" y="4569619"/>
            <a:ext cx="2047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Scylla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2" name="Rectangle 578"/>
          <p:cNvSpPr>
            <a:spLocks noChangeArrowheads="1"/>
          </p:cNvSpPr>
          <p:nvPr/>
        </p:nvSpPr>
        <p:spPr bwMode="auto">
          <a:xfrm rot="5400000">
            <a:off x="1440656" y="4553744"/>
            <a:ext cx="1698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Flute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3" name="Rectangle 579"/>
          <p:cNvSpPr>
            <a:spLocks noChangeArrowheads="1"/>
          </p:cNvSpPr>
          <p:nvPr/>
        </p:nvSpPr>
        <p:spPr bwMode="auto">
          <a:xfrm rot="5400000">
            <a:off x="1381125" y="4548188"/>
            <a:ext cx="1619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Opal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4" name="Rectangle 580"/>
          <p:cNvSpPr>
            <a:spLocks noChangeArrowheads="1"/>
          </p:cNvSpPr>
          <p:nvPr/>
        </p:nvSpPr>
        <p:spPr bwMode="auto">
          <a:xfrm rot="5400000">
            <a:off x="1308894" y="4558506"/>
            <a:ext cx="179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Pearl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5" name="Rectangle 581"/>
          <p:cNvSpPr>
            <a:spLocks noChangeArrowheads="1"/>
          </p:cNvSpPr>
          <p:nvPr/>
        </p:nvSpPr>
        <p:spPr bwMode="auto">
          <a:xfrm rot="5400000">
            <a:off x="1216026" y="4583112"/>
            <a:ext cx="2349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Flagon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6" name="Rectangle 582"/>
          <p:cNvSpPr>
            <a:spLocks noChangeArrowheads="1"/>
          </p:cNvSpPr>
          <p:nvPr/>
        </p:nvSpPr>
        <p:spPr bwMode="auto">
          <a:xfrm rot="5400000">
            <a:off x="1108075" y="4630738"/>
            <a:ext cx="3270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Spectrum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7" name="Rectangle 583"/>
          <p:cNvSpPr>
            <a:spLocks noChangeArrowheads="1"/>
          </p:cNvSpPr>
          <p:nvPr/>
        </p:nvSpPr>
        <p:spPr bwMode="auto">
          <a:xfrm rot="5400000">
            <a:off x="1069181" y="4607719"/>
            <a:ext cx="2778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Halcyon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8" name="Rectangle 584"/>
          <p:cNvSpPr>
            <a:spLocks noChangeArrowheads="1"/>
          </p:cNvSpPr>
          <p:nvPr/>
        </p:nvSpPr>
        <p:spPr bwMode="auto">
          <a:xfrm rot="5400000">
            <a:off x="951706" y="4664869"/>
            <a:ext cx="3984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Maris_Otter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89" name="Rectangle 585"/>
          <p:cNvSpPr>
            <a:spLocks noChangeArrowheads="1"/>
          </p:cNvSpPr>
          <p:nvPr/>
        </p:nvSpPr>
        <p:spPr bwMode="auto">
          <a:xfrm rot="5400000">
            <a:off x="989013" y="4567238"/>
            <a:ext cx="2000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Sprite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0" name="Rectangle 586"/>
          <p:cNvSpPr>
            <a:spLocks noChangeArrowheads="1"/>
          </p:cNvSpPr>
          <p:nvPr/>
        </p:nvSpPr>
        <p:spPr bwMode="auto">
          <a:xfrm rot="5400000">
            <a:off x="914401" y="4578350"/>
            <a:ext cx="2222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Panda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1" name="Rectangle 587"/>
          <p:cNvSpPr>
            <a:spLocks noChangeArrowheads="1"/>
          </p:cNvSpPr>
          <p:nvPr/>
        </p:nvSpPr>
        <p:spPr bwMode="auto">
          <a:xfrm rot="5400000">
            <a:off x="852488" y="4573587"/>
            <a:ext cx="2159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Gypsy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2" name="Rectangle 588"/>
          <p:cNvSpPr>
            <a:spLocks noChangeArrowheads="1"/>
          </p:cNvSpPr>
          <p:nvPr/>
        </p:nvSpPr>
        <p:spPr bwMode="auto">
          <a:xfrm rot="5400000">
            <a:off x="782638" y="4583113"/>
            <a:ext cx="2317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Leonie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3" name="Rectangle 589"/>
          <p:cNvSpPr>
            <a:spLocks noChangeArrowheads="1"/>
          </p:cNvSpPr>
          <p:nvPr/>
        </p:nvSpPr>
        <p:spPr bwMode="auto">
          <a:xfrm rot="5400000">
            <a:off x="714375" y="4584700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Accrue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4" name="Rectangle 590"/>
          <p:cNvSpPr>
            <a:spLocks noChangeArrowheads="1"/>
          </p:cNvSpPr>
          <p:nvPr/>
        </p:nvSpPr>
        <p:spPr bwMode="auto">
          <a:xfrm rot="5400000">
            <a:off x="632619" y="4609306"/>
            <a:ext cx="2809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Cassata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5" name="Rectangle 591"/>
          <p:cNvSpPr>
            <a:spLocks noChangeArrowheads="1"/>
          </p:cNvSpPr>
          <p:nvPr/>
        </p:nvSpPr>
        <p:spPr bwMode="auto">
          <a:xfrm rot="5400000">
            <a:off x="561181" y="4617244"/>
            <a:ext cx="2968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Wintmalt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6" name="Rectangle 592"/>
          <p:cNvSpPr>
            <a:spLocks noChangeArrowheads="1"/>
          </p:cNvSpPr>
          <p:nvPr/>
        </p:nvSpPr>
        <p:spPr bwMode="auto">
          <a:xfrm rot="5400000">
            <a:off x="522288" y="4591050"/>
            <a:ext cx="2476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Angora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7" name="Rectangle 593"/>
          <p:cNvSpPr>
            <a:spLocks noChangeArrowheads="1"/>
          </p:cNvSpPr>
          <p:nvPr/>
        </p:nvSpPr>
        <p:spPr bwMode="auto">
          <a:xfrm rot="5400000">
            <a:off x="446088" y="4600575"/>
            <a:ext cx="269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Melanie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8" name="Rectangle 594"/>
          <p:cNvSpPr>
            <a:spLocks noChangeArrowheads="1"/>
          </p:cNvSpPr>
          <p:nvPr/>
        </p:nvSpPr>
        <p:spPr bwMode="auto">
          <a:xfrm rot="5400000">
            <a:off x="395288" y="4587875"/>
            <a:ext cx="2444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Regina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099" name="Rectangle 595"/>
          <p:cNvSpPr>
            <a:spLocks noChangeArrowheads="1"/>
          </p:cNvSpPr>
          <p:nvPr/>
        </p:nvSpPr>
        <p:spPr bwMode="auto">
          <a:xfrm rot="5400000">
            <a:off x="306388" y="4616450"/>
            <a:ext cx="2984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Vanessa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100" name="Rectangle 596"/>
          <p:cNvSpPr>
            <a:spLocks noChangeArrowheads="1"/>
          </p:cNvSpPr>
          <p:nvPr/>
        </p:nvSpPr>
        <p:spPr bwMode="auto">
          <a:xfrm rot="5400000">
            <a:off x="254001" y="4602162"/>
            <a:ext cx="273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Marinka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101" name="Rectangle 597"/>
          <p:cNvSpPr>
            <a:spLocks noChangeArrowheads="1"/>
          </p:cNvSpPr>
          <p:nvPr/>
        </p:nvSpPr>
        <p:spPr bwMode="auto">
          <a:xfrm rot="5400000">
            <a:off x="218282" y="4575969"/>
            <a:ext cx="2174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Gaelic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4102" name="Rectangle 598"/>
          <p:cNvSpPr>
            <a:spLocks noChangeArrowheads="1"/>
          </p:cNvSpPr>
          <p:nvPr/>
        </p:nvSpPr>
        <p:spPr bwMode="auto">
          <a:xfrm rot="5400000">
            <a:off x="112713" y="4621213"/>
            <a:ext cx="3079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">
                <a:solidFill>
                  <a:srgbClr val="FF3300"/>
                </a:solidFill>
              </a:rPr>
              <a:t>Melusine</a:t>
            </a:r>
            <a:endParaRPr lang="en-US" altLang="en-US">
              <a:solidFill>
                <a:srgbClr val="FF3300"/>
              </a:solidFill>
            </a:endParaRPr>
          </a:p>
        </p:txBody>
      </p:sp>
      <p:grpSp>
        <p:nvGrpSpPr>
          <p:cNvPr id="2" name="Group 1118"/>
          <p:cNvGrpSpPr>
            <a:grpSpLocks/>
          </p:cNvGrpSpPr>
          <p:nvPr/>
        </p:nvGrpSpPr>
        <p:grpSpPr bwMode="auto">
          <a:xfrm>
            <a:off x="412750" y="4406900"/>
            <a:ext cx="8505825" cy="508000"/>
            <a:chOff x="412343" y="4413851"/>
            <a:chExt cx="8505645" cy="507233"/>
          </a:xfrm>
        </p:grpSpPr>
        <p:grpSp>
          <p:nvGrpSpPr>
            <p:cNvPr id="24146" name="Group 1086"/>
            <p:cNvGrpSpPr>
              <a:grpSpLocks/>
            </p:cNvGrpSpPr>
            <p:nvPr/>
          </p:nvGrpSpPr>
          <p:grpSpPr bwMode="auto">
            <a:xfrm>
              <a:off x="412343" y="4413851"/>
              <a:ext cx="1596462" cy="507233"/>
              <a:chOff x="412343" y="4414138"/>
              <a:chExt cx="1596462" cy="507233"/>
            </a:xfrm>
          </p:grpSpPr>
          <p:sp>
            <p:nvSpPr>
              <p:cNvPr id="24148" name="Oval 1071"/>
              <p:cNvSpPr>
                <a:spLocks noChangeArrowheads="1"/>
              </p:cNvSpPr>
              <p:nvPr/>
            </p:nvSpPr>
            <p:spPr bwMode="auto">
              <a:xfrm>
                <a:off x="731520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49" name="Oval 1072"/>
              <p:cNvSpPr>
                <a:spLocks noChangeArrowheads="1"/>
              </p:cNvSpPr>
              <p:nvPr/>
            </p:nvSpPr>
            <p:spPr bwMode="auto">
              <a:xfrm>
                <a:off x="1115108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0" name="Oval 1073"/>
              <p:cNvSpPr>
                <a:spLocks noChangeArrowheads="1"/>
              </p:cNvSpPr>
              <p:nvPr/>
            </p:nvSpPr>
            <p:spPr bwMode="auto">
              <a:xfrm>
                <a:off x="1163991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1" name="Oval 1074"/>
              <p:cNvSpPr>
                <a:spLocks noChangeArrowheads="1"/>
              </p:cNvSpPr>
              <p:nvPr/>
            </p:nvSpPr>
            <p:spPr bwMode="auto">
              <a:xfrm>
                <a:off x="1299138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2" name="Oval 1075"/>
              <p:cNvSpPr>
                <a:spLocks noChangeArrowheads="1"/>
              </p:cNvSpPr>
              <p:nvPr/>
            </p:nvSpPr>
            <p:spPr bwMode="auto">
              <a:xfrm>
                <a:off x="1354922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3" name="Oval 1076"/>
              <p:cNvSpPr>
                <a:spLocks noChangeArrowheads="1"/>
              </p:cNvSpPr>
              <p:nvPr/>
            </p:nvSpPr>
            <p:spPr bwMode="auto">
              <a:xfrm>
                <a:off x="1044946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4" name="Oval 1077"/>
              <p:cNvSpPr>
                <a:spLocks noChangeArrowheads="1"/>
              </p:cNvSpPr>
              <p:nvPr/>
            </p:nvSpPr>
            <p:spPr bwMode="auto">
              <a:xfrm>
                <a:off x="852290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5" name="Oval 1078"/>
              <p:cNvSpPr>
                <a:spLocks noChangeArrowheads="1"/>
              </p:cNvSpPr>
              <p:nvPr/>
            </p:nvSpPr>
            <p:spPr bwMode="auto">
              <a:xfrm>
                <a:off x="669985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6" name="Oval 1079"/>
              <p:cNvSpPr>
                <a:spLocks noChangeArrowheads="1"/>
              </p:cNvSpPr>
              <p:nvPr/>
            </p:nvSpPr>
            <p:spPr bwMode="auto">
              <a:xfrm>
                <a:off x="484229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7" name="Oval 1080"/>
              <p:cNvSpPr>
                <a:spLocks noChangeArrowheads="1"/>
              </p:cNvSpPr>
              <p:nvPr/>
            </p:nvSpPr>
            <p:spPr bwMode="auto">
              <a:xfrm>
                <a:off x="412343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8" name="Oval 1081"/>
              <p:cNvSpPr>
                <a:spLocks noChangeArrowheads="1"/>
              </p:cNvSpPr>
              <p:nvPr/>
            </p:nvSpPr>
            <p:spPr bwMode="auto">
              <a:xfrm>
                <a:off x="533688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59" name="Oval 1082"/>
              <p:cNvSpPr>
                <a:spLocks noChangeArrowheads="1"/>
              </p:cNvSpPr>
              <p:nvPr/>
            </p:nvSpPr>
            <p:spPr bwMode="auto">
              <a:xfrm>
                <a:off x="1859280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60" name="Oval 1083"/>
              <p:cNvSpPr>
                <a:spLocks noChangeArrowheads="1"/>
              </p:cNvSpPr>
              <p:nvPr/>
            </p:nvSpPr>
            <p:spPr bwMode="auto">
              <a:xfrm>
                <a:off x="1794870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61" name="Oval 1084"/>
              <p:cNvSpPr>
                <a:spLocks noChangeArrowheads="1"/>
              </p:cNvSpPr>
              <p:nvPr/>
            </p:nvSpPr>
            <p:spPr bwMode="auto">
              <a:xfrm>
                <a:off x="1674674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62" name="Oval 1085"/>
              <p:cNvSpPr>
                <a:spLocks noChangeArrowheads="1"/>
              </p:cNvSpPr>
              <p:nvPr/>
            </p:nvSpPr>
            <p:spPr bwMode="auto">
              <a:xfrm>
                <a:off x="1925991" y="4414138"/>
                <a:ext cx="82814" cy="507233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4147" name="Oval 1091"/>
            <p:cNvSpPr>
              <a:spLocks noChangeArrowheads="1"/>
            </p:cNvSpPr>
            <p:nvPr/>
          </p:nvSpPr>
          <p:spPr bwMode="auto">
            <a:xfrm>
              <a:off x="8835174" y="4413851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119"/>
          <p:cNvGrpSpPr>
            <a:grpSpLocks/>
          </p:cNvGrpSpPr>
          <p:nvPr/>
        </p:nvGrpSpPr>
        <p:grpSpPr bwMode="auto">
          <a:xfrm>
            <a:off x="5565775" y="4406900"/>
            <a:ext cx="2849563" cy="508000"/>
            <a:chOff x="5565188" y="4401199"/>
            <a:chExt cx="2849593" cy="507233"/>
          </a:xfrm>
        </p:grpSpPr>
        <p:sp>
          <p:nvSpPr>
            <p:cNvPr id="24116" name="Oval 1087"/>
            <p:cNvSpPr>
              <a:spLocks noChangeArrowheads="1"/>
            </p:cNvSpPr>
            <p:nvPr/>
          </p:nvSpPr>
          <p:spPr bwMode="auto">
            <a:xfrm>
              <a:off x="5565188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17" name="Oval 1088"/>
            <p:cNvSpPr>
              <a:spLocks noChangeArrowheads="1"/>
            </p:cNvSpPr>
            <p:nvPr/>
          </p:nvSpPr>
          <p:spPr bwMode="auto">
            <a:xfrm>
              <a:off x="7021902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18" name="Oval 1089"/>
            <p:cNvSpPr>
              <a:spLocks noChangeArrowheads="1"/>
            </p:cNvSpPr>
            <p:nvPr/>
          </p:nvSpPr>
          <p:spPr bwMode="auto">
            <a:xfrm>
              <a:off x="7077686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19" name="Oval 1090"/>
            <p:cNvSpPr>
              <a:spLocks noChangeArrowheads="1"/>
            </p:cNvSpPr>
            <p:nvPr/>
          </p:nvSpPr>
          <p:spPr bwMode="auto">
            <a:xfrm>
              <a:off x="7199031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0" name="Oval 1092"/>
            <p:cNvSpPr>
              <a:spLocks noChangeArrowheads="1"/>
            </p:cNvSpPr>
            <p:nvPr/>
          </p:nvSpPr>
          <p:spPr bwMode="auto">
            <a:xfrm>
              <a:off x="8331967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1" name="Oval 1093"/>
            <p:cNvSpPr>
              <a:spLocks noChangeArrowheads="1"/>
            </p:cNvSpPr>
            <p:nvPr/>
          </p:nvSpPr>
          <p:spPr bwMode="auto">
            <a:xfrm>
              <a:off x="8270432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2" name="Oval 1094"/>
            <p:cNvSpPr>
              <a:spLocks noChangeArrowheads="1"/>
            </p:cNvSpPr>
            <p:nvPr/>
          </p:nvSpPr>
          <p:spPr bwMode="auto">
            <a:xfrm>
              <a:off x="8146787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3" name="Oval 1095"/>
            <p:cNvSpPr>
              <a:spLocks noChangeArrowheads="1"/>
            </p:cNvSpPr>
            <p:nvPr/>
          </p:nvSpPr>
          <p:spPr bwMode="auto">
            <a:xfrm>
              <a:off x="7829910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4" name="Oval 1096"/>
            <p:cNvSpPr>
              <a:spLocks noChangeArrowheads="1"/>
            </p:cNvSpPr>
            <p:nvPr/>
          </p:nvSpPr>
          <p:spPr bwMode="auto">
            <a:xfrm>
              <a:off x="7771825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5" name="Oval 1097"/>
            <p:cNvSpPr>
              <a:spLocks noChangeArrowheads="1"/>
            </p:cNvSpPr>
            <p:nvPr/>
          </p:nvSpPr>
          <p:spPr bwMode="auto">
            <a:xfrm>
              <a:off x="7710290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6" name="Oval 1098"/>
            <p:cNvSpPr>
              <a:spLocks noChangeArrowheads="1"/>
            </p:cNvSpPr>
            <p:nvPr/>
          </p:nvSpPr>
          <p:spPr bwMode="auto">
            <a:xfrm>
              <a:off x="7579744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7" name="Oval 1099"/>
            <p:cNvSpPr>
              <a:spLocks noChangeArrowheads="1"/>
            </p:cNvSpPr>
            <p:nvPr/>
          </p:nvSpPr>
          <p:spPr bwMode="auto">
            <a:xfrm>
              <a:off x="7387087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8" name="Oval 1100"/>
            <p:cNvSpPr>
              <a:spLocks noChangeArrowheads="1"/>
            </p:cNvSpPr>
            <p:nvPr/>
          </p:nvSpPr>
          <p:spPr bwMode="auto">
            <a:xfrm>
              <a:off x="7329003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29" name="Oval 1101"/>
            <p:cNvSpPr>
              <a:spLocks noChangeArrowheads="1"/>
            </p:cNvSpPr>
            <p:nvPr/>
          </p:nvSpPr>
          <p:spPr bwMode="auto">
            <a:xfrm>
              <a:off x="6004550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0" name="Oval 1102"/>
            <p:cNvSpPr>
              <a:spLocks noChangeArrowheads="1"/>
            </p:cNvSpPr>
            <p:nvPr/>
          </p:nvSpPr>
          <p:spPr bwMode="auto">
            <a:xfrm>
              <a:off x="6070120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1" name="Oval 1103"/>
            <p:cNvSpPr>
              <a:spLocks noChangeArrowheads="1"/>
            </p:cNvSpPr>
            <p:nvPr/>
          </p:nvSpPr>
          <p:spPr bwMode="auto">
            <a:xfrm>
              <a:off x="6132807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2" name="Oval 1104"/>
            <p:cNvSpPr>
              <a:spLocks noChangeArrowheads="1"/>
            </p:cNvSpPr>
            <p:nvPr/>
          </p:nvSpPr>
          <p:spPr bwMode="auto">
            <a:xfrm>
              <a:off x="6195491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3" name="Oval 1105"/>
            <p:cNvSpPr>
              <a:spLocks noChangeArrowheads="1"/>
            </p:cNvSpPr>
            <p:nvPr/>
          </p:nvSpPr>
          <p:spPr bwMode="auto">
            <a:xfrm>
              <a:off x="6385848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4" name="Oval 1106"/>
            <p:cNvSpPr>
              <a:spLocks noChangeArrowheads="1"/>
            </p:cNvSpPr>
            <p:nvPr/>
          </p:nvSpPr>
          <p:spPr bwMode="auto">
            <a:xfrm>
              <a:off x="6448533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5" name="Oval 1107"/>
            <p:cNvSpPr>
              <a:spLocks noChangeArrowheads="1"/>
            </p:cNvSpPr>
            <p:nvPr/>
          </p:nvSpPr>
          <p:spPr bwMode="auto">
            <a:xfrm>
              <a:off x="6518120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6" name="Oval 1108"/>
            <p:cNvSpPr>
              <a:spLocks noChangeArrowheads="1"/>
            </p:cNvSpPr>
            <p:nvPr/>
          </p:nvSpPr>
          <p:spPr bwMode="auto">
            <a:xfrm>
              <a:off x="6646366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7" name="Oval 1109"/>
            <p:cNvSpPr>
              <a:spLocks noChangeArrowheads="1"/>
            </p:cNvSpPr>
            <p:nvPr/>
          </p:nvSpPr>
          <p:spPr bwMode="auto">
            <a:xfrm>
              <a:off x="6705600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8" name="Oval 1110"/>
            <p:cNvSpPr>
              <a:spLocks noChangeArrowheads="1"/>
            </p:cNvSpPr>
            <p:nvPr/>
          </p:nvSpPr>
          <p:spPr bwMode="auto">
            <a:xfrm>
              <a:off x="6885605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9" name="Oval 1111"/>
            <p:cNvSpPr>
              <a:spLocks noChangeArrowheads="1"/>
            </p:cNvSpPr>
            <p:nvPr/>
          </p:nvSpPr>
          <p:spPr bwMode="auto">
            <a:xfrm>
              <a:off x="6955191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40" name="Oval 1112"/>
            <p:cNvSpPr>
              <a:spLocks noChangeArrowheads="1"/>
            </p:cNvSpPr>
            <p:nvPr/>
          </p:nvSpPr>
          <p:spPr bwMode="auto">
            <a:xfrm>
              <a:off x="5627100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41" name="Oval 1113"/>
            <p:cNvSpPr>
              <a:spLocks noChangeArrowheads="1"/>
            </p:cNvSpPr>
            <p:nvPr/>
          </p:nvSpPr>
          <p:spPr bwMode="auto">
            <a:xfrm>
              <a:off x="5686632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42" name="Oval 1114"/>
            <p:cNvSpPr>
              <a:spLocks noChangeArrowheads="1"/>
            </p:cNvSpPr>
            <p:nvPr/>
          </p:nvSpPr>
          <p:spPr bwMode="auto">
            <a:xfrm>
              <a:off x="5750926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43" name="Oval 1115"/>
            <p:cNvSpPr>
              <a:spLocks noChangeArrowheads="1"/>
            </p:cNvSpPr>
            <p:nvPr/>
          </p:nvSpPr>
          <p:spPr bwMode="auto">
            <a:xfrm>
              <a:off x="5817600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44" name="Oval 1116"/>
            <p:cNvSpPr>
              <a:spLocks noChangeArrowheads="1"/>
            </p:cNvSpPr>
            <p:nvPr/>
          </p:nvSpPr>
          <p:spPr bwMode="auto">
            <a:xfrm>
              <a:off x="5879513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45" name="Oval 1117"/>
            <p:cNvSpPr>
              <a:spLocks noChangeArrowheads="1"/>
            </p:cNvSpPr>
            <p:nvPr/>
          </p:nvSpPr>
          <p:spPr bwMode="auto">
            <a:xfrm>
              <a:off x="5943807" y="4401199"/>
              <a:ext cx="82814" cy="507233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105" name="Title 112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Recommended List Relations</a:t>
            </a:r>
            <a:endParaRPr lang="en-US" altLang="en-US"/>
          </a:p>
        </p:txBody>
      </p:sp>
      <p:sp>
        <p:nvSpPr>
          <p:cNvPr id="1123" name="Oval 1122"/>
          <p:cNvSpPr/>
          <p:nvPr/>
        </p:nvSpPr>
        <p:spPr bwMode="auto">
          <a:xfrm>
            <a:off x="4324350" y="5005388"/>
            <a:ext cx="404813" cy="1657350"/>
          </a:xfrm>
          <a:prstGeom prst="ellipse">
            <a:avLst/>
          </a:prstGeom>
          <a:solidFill>
            <a:srgbClr val="0099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36000" rIns="36000">
            <a:spAutoFit/>
          </a:bodyPr>
          <a:lstStyle/>
          <a:p>
            <a:pPr>
              <a:defRPr/>
            </a:pPr>
            <a:r>
              <a:rPr lang="en-GB" sz="1400" dirty="0"/>
              <a:t>IBD Accepted</a:t>
            </a:r>
            <a:endParaRPr lang="en-US" sz="1400" dirty="0"/>
          </a:p>
        </p:txBody>
      </p:sp>
      <p:grpSp>
        <p:nvGrpSpPr>
          <p:cNvPr id="5" name="Group 610"/>
          <p:cNvGrpSpPr>
            <a:grpSpLocks/>
          </p:cNvGrpSpPr>
          <p:nvPr/>
        </p:nvGrpSpPr>
        <p:grpSpPr bwMode="auto">
          <a:xfrm>
            <a:off x="1884363" y="1301750"/>
            <a:ext cx="5699125" cy="431800"/>
            <a:chOff x="1187" y="820"/>
            <a:chExt cx="3590" cy="272"/>
          </a:xfrm>
        </p:grpSpPr>
        <p:sp>
          <p:nvSpPr>
            <p:cNvPr id="24114" name="Text Box 604"/>
            <p:cNvSpPr txBox="1">
              <a:spLocks noChangeArrowheads="1"/>
            </p:cNvSpPr>
            <p:nvPr/>
          </p:nvSpPr>
          <p:spPr bwMode="auto">
            <a:xfrm>
              <a:off x="1187" y="842"/>
              <a:ext cx="600" cy="250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Winter</a:t>
              </a:r>
              <a:endParaRPr lang="en-US" altLang="en-US"/>
            </a:p>
          </p:txBody>
        </p:sp>
        <p:sp>
          <p:nvSpPr>
            <p:cNvPr id="24115" name="Text Box 605"/>
            <p:cNvSpPr txBox="1">
              <a:spLocks noChangeArrowheads="1"/>
            </p:cNvSpPr>
            <p:nvPr/>
          </p:nvSpPr>
          <p:spPr bwMode="auto">
            <a:xfrm>
              <a:off x="4177" y="820"/>
              <a:ext cx="600" cy="250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Spring</a:t>
              </a:r>
              <a:endParaRPr lang="en-US" altLang="en-US"/>
            </a:p>
          </p:txBody>
        </p:sp>
      </p:grpSp>
      <p:grpSp>
        <p:nvGrpSpPr>
          <p:cNvPr id="6" name="Group 611"/>
          <p:cNvGrpSpPr>
            <a:grpSpLocks/>
          </p:cNvGrpSpPr>
          <p:nvPr/>
        </p:nvGrpSpPr>
        <p:grpSpPr bwMode="auto">
          <a:xfrm>
            <a:off x="165100" y="1792288"/>
            <a:ext cx="4467225" cy="401637"/>
            <a:chOff x="104" y="1129"/>
            <a:chExt cx="2814" cy="253"/>
          </a:xfrm>
        </p:grpSpPr>
        <p:sp>
          <p:nvSpPr>
            <p:cNvPr id="24112" name="Text Box 606"/>
            <p:cNvSpPr txBox="1">
              <a:spLocks noChangeArrowheads="1"/>
            </p:cNvSpPr>
            <p:nvPr/>
          </p:nvSpPr>
          <p:spPr bwMode="auto">
            <a:xfrm>
              <a:off x="104" y="1129"/>
              <a:ext cx="600" cy="250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 Row</a:t>
              </a:r>
              <a:endParaRPr lang="en-US" altLang="en-US"/>
            </a:p>
          </p:txBody>
        </p:sp>
        <p:sp>
          <p:nvSpPr>
            <p:cNvPr id="24113" name="Text Box 607"/>
            <p:cNvSpPr txBox="1">
              <a:spLocks noChangeArrowheads="1"/>
            </p:cNvSpPr>
            <p:nvPr/>
          </p:nvSpPr>
          <p:spPr bwMode="auto">
            <a:xfrm>
              <a:off x="2318" y="1132"/>
              <a:ext cx="600" cy="250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 Row</a:t>
              </a:r>
              <a:endParaRPr lang="en-US" altLang="en-US"/>
            </a:p>
          </p:txBody>
        </p:sp>
      </p:grpSp>
      <p:grpSp>
        <p:nvGrpSpPr>
          <p:cNvPr id="7" name="Group 612"/>
          <p:cNvGrpSpPr>
            <a:grpSpLocks/>
          </p:cNvGrpSpPr>
          <p:nvPr/>
        </p:nvGrpSpPr>
        <p:grpSpPr bwMode="auto">
          <a:xfrm>
            <a:off x="819150" y="2205038"/>
            <a:ext cx="2498725" cy="417512"/>
            <a:chOff x="516" y="1389"/>
            <a:chExt cx="1574" cy="263"/>
          </a:xfrm>
        </p:grpSpPr>
        <p:sp>
          <p:nvSpPr>
            <p:cNvPr id="24110" name="Text Box 608"/>
            <p:cNvSpPr txBox="1">
              <a:spLocks noChangeArrowheads="1"/>
            </p:cNvSpPr>
            <p:nvPr/>
          </p:nvSpPr>
          <p:spPr bwMode="auto">
            <a:xfrm>
              <a:off x="1490" y="1396"/>
              <a:ext cx="600" cy="256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Feed</a:t>
              </a:r>
              <a:endParaRPr lang="en-US" altLang="en-US"/>
            </a:p>
          </p:txBody>
        </p:sp>
        <p:sp>
          <p:nvSpPr>
            <p:cNvPr id="24111" name="Text Box 609"/>
            <p:cNvSpPr txBox="1">
              <a:spLocks noChangeArrowheads="1"/>
            </p:cNvSpPr>
            <p:nvPr/>
          </p:nvSpPr>
          <p:spPr bwMode="auto">
            <a:xfrm>
              <a:off x="516" y="1389"/>
              <a:ext cx="424" cy="256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Malt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25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Straight Arrow Connector 134"/>
          <p:cNvCxnSpPr>
            <a:cxnSpLocks noChangeShapeType="1"/>
            <a:stCxn id="26639" idx="3"/>
            <a:endCxn id="26707" idx="7"/>
          </p:cNvCxnSpPr>
          <p:nvPr/>
        </p:nvCxnSpPr>
        <p:spPr bwMode="auto">
          <a:xfrm flipH="1">
            <a:off x="1025525" y="4473575"/>
            <a:ext cx="2106613" cy="130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27" name="Straight Arrow Connector 85"/>
          <p:cNvCxnSpPr>
            <a:cxnSpLocks noChangeShapeType="1"/>
            <a:stCxn id="26660" idx="4"/>
            <a:endCxn id="26695" idx="1"/>
          </p:cNvCxnSpPr>
          <p:nvPr/>
        </p:nvCxnSpPr>
        <p:spPr bwMode="auto">
          <a:xfrm>
            <a:off x="3319463" y="5307013"/>
            <a:ext cx="1792287" cy="1160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28" name="Title 6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Malting quality from Maris Otter </a:t>
            </a:r>
            <a:endParaRPr lang="en-US" altLang="en-US" dirty="0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192338" y="1885950"/>
            <a:ext cx="711200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300">
                <a:solidFill>
                  <a:schemeClr val="bg1"/>
                </a:solidFill>
              </a:rPr>
              <a:t>Athos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30" name="Oval 9"/>
          <p:cNvSpPr>
            <a:spLocks noChangeArrowheads="1"/>
          </p:cNvSpPr>
          <p:nvPr/>
        </p:nvSpPr>
        <p:spPr bwMode="auto">
          <a:xfrm>
            <a:off x="1311275" y="2330450"/>
            <a:ext cx="785813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1452563" y="2382838"/>
            <a:ext cx="53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>
                <a:solidFill>
                  <a:srgbClr val="FFFFFF"/>
                </a:solidFill>
              </a:rPr>
              <a:t>Cross1</a:t>
            </a:r>
            <a:endParaRPr lang="en-US" altLang="en-US"/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2878138" y="2879725"/>
            <a:ext cx="796925" cy="303213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Puffin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33" name="Oval 19"/>
          <p:cNvSpPr>
            <a:spLocks noChangeArrowheads="1"/>
          </p:cNvSpPr>
          <p:nvPr/>
        </p:nvSpPr>
        <p:spPr bwMode="auto">
          <a:xfrm>
            <a:off x="679450" y="1828800"/>
            <a:ext cx="550863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300">
                <a:solidFill>
                  <a:schemeClr val="bg1"/>
                </a:solidFill>
              </a:rPr>
              <a:t>Igri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34" name="Oval 23"/>
          <p:cNvSpPr>
            <a:spLocks noChangeArrowheads="1"/>
          </p:cNvSpPr>
          <p:nvPr/>
        </p:nvSpPr>
        <p:spPr bwMode="auto">
          <a:xfrm>
            <a:off x="449263" y="2879725"/>
            <a:ext cx="1106487" cy="303213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Finesse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35" name="Oval 27"/>
          <p:cNvSpPr>
            <a:spLocks noChangeArrowheads="1"/>
          </p:cNvSpPr>
          <p:nvPr/>
        </p:nvSpPr>
        <p:spPr bwMode="auto">
          <a:xfrm>
            <a:off x="7121525" y="3586163"/>
            <a:ext cx="1038225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6" name="Rectangle 28"/>
          <p:cNvSpPr>
            <a:spLocks noChangeArrowheads="1"/>
          </p:cNvSpPr>
          <p:nvPr/>
        </p:nvSpPr>
        <p:spPr bwMode="auto">
          <a:xfrm>
            <a:off x="7313613" y="3638550"/>
            <a:ext cx="7715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>
                <a:solidFill>
                  <a:srgbClr val="FFFFFF"/>
                </a:solidFill>
              </a:rPr>
              <a:t>NFC296-7</a:t>
            </a:r>
            <a:endParaRPr lang="en-US" altLang="en-US"/>
          </a:p>
        </p:txBody>
      </p:sp>
      <p:sp>
        <p:nvSpPr>
          <p:cNvPr id="26637" name="Oval 29"/>
          <p:cNvSpPr>
            <a:spLocks noChangeArrowheads="1"/>
          </p:cNvSpPr>
          <p:nvPr/>
        </p:nvSpPr>
        <p:spPr bwMode="auto">
          <a:xfrm>
            <a:off x="6535738" y="4213225"/>
            <a:ext cx="889000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Cross2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38" name="Oval 33"/>
          <p:cNvSpPr>
            <a:spLocks noChangeArrowheads="1"/>
          </p:cNvSpPr>
          <p:nvPr/>
        </p:nvSpPr>
        <p:spPr bwMode="auto">
          <a:xfrm>
            <a:off x="5565775" y="5003800"/>
            <a:ext cx="892175" cy="303213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Flagon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39" name="Oval 37"/>
          <p:cNvSpPr>
            <a:spLocks noChangeArrowheads="1"/>
          </p:cNvSpPr>
          <p:nvPr/>
        </p:nvSpPr>
        <p:spPr bwMode="auto">
          <a:xfrm>
            <a:off x="2994025" y="4213225"/>
            <a:ext cx="935038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Opal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40" name="Oval 41"/>
          <p:cNvSpPr>
            <a:spLocks noChangeArrowheads="1"/>
          </p:cNvSpPr>
          <p:nvPr/>
        </p:nvSpPr>
        <p:spPr bwMode="auto">
          <a:xfrm>
            <a:off x="1233488" y="3586163"/>
            <a:ext cx="958850" cy="304800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Fanfare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41" name="Oval 45"/>
          <p:cNvSpPr>
            <a:spLocks noChangeArrowheads="1"/>
          </p:cNvSpPr>
          <p:nvPr/>
        </p:nvSpPr>
        <p:spPr bwMode="auto">
          <a:xfrm>
            <a:off x="1828800" y="2879725"/>
            <a:ext cx="881063" cy="303213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Torrent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42" name="Rectangle 46"/>
          <p:cNvSpPr>
            <a:spLocks noChangeArrowheads="1"/>
          </p:cNvSpPr>
          <p:nvPr/>
        </p:nvSpPr>
        <p:spPr bwMode="auto">
          <a:xfrm>
            <a:off x="4097338" y="2930525"/>
            <a:ext cx="103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>
                <a:solidFill>
                  <a:srgbClr val="FFFFFF"/>
                </a:solidFill>
              </a:rPr>
              <a:t>T</a:t>
            </a:r>
            <a:endParaRPr lang="en-US" altLang="en-US"/>
          </a:p>
        </p:txBody>
      </p:sp>
      <p:sp>
        <p:nvSpPr>
          <p:cNvPr id="26643" name="Oval 50"/>
          <p:cNvSpPr>
            <a:spLocks noChangeArrowheads="1"/>
          </p:cNvSpPr>
          <p:nvPr/>
        </p:nvSpPr>
        <p:spPr bwMode="auto">
          <a:xfrm>
            <a:off x="3435350" y="1835150"/>
            <a:ext cx="1801813" cy="461963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4" name="Rectangle 51"/>
          <p:cNvSpPr>
            <a:spLocks noChangeArrowheads="1"/>
          </p:cNvSpPr>
          <p:nvPr/>
        </p:nvSpPr>
        <p:spPr bwMode="auto">
          <a:xfrm>
            <a:off x="3740150" y="1890713"/>
            <a:ext cx="13414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FFFF"/>
                </a:solidFill>
              </a:rPr>
              <a:t>MarisOtter</a:t>
            </a:r>
            <a:endParaRPr lang="en-US" altLang="en-US"/>
          </a:p>
        </p:txBody>
      </p:sp>
      <p:sp>
        <p:nvSpPr>
          <p:cNvPr id="26645" name="Oval 54"/>
          <p:cNvSpPr>
            <a:spLocks noChangeArrowheads="1"/>
          </p:cNvSpPr>
          <p:nvPr/>
        </p:nvSpPr>
        <p:spPr bwMode="auto">
          <a:xfrm>
            <a:off x="4927600" y="2879725"/>
            <a:ext cx="947738" cy="303213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Halcyon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46" name="Oval 60"/>
          <p:cNvSpPr>
            <a:spLocks noChangeArrowheads="1"/>
          </p:cNvSpPr>
          <p:nvPr/>
        </p:nvSpPr>
        <p:spPr bwMode="auto">
          <a:xfrm>
            <a:off x="7588250" y="2879725"/>
            <a:ext cx="796925" cy="303213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Pipkin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47" name="Oval 64"/>
          <p:cNvSpPr>
            <a:spLocks noChangeArrowheads="1"/>
          </p:cNvSpPr>
          <p:nvPr/>
        </p:nvSpPr>
        <p:spPr bwMode="auto">
          <a:xfrm>
            <a:off x="4752975" y="4213225"/>
            <a:ext cx="611188" cy="304800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8" name="Rectangle 65"/>
          <p:cNvSpPr>
            <a:spLocks noChangeArrowheads="1"/>
          </p:cNvSpPr>
          <p:nvPr/>
        </p:nvSpPr>
        <p:spPr bwMode="auto">
          <a:xfrm>
            <a:off x="4879975" y="4265613"/>
            <a:ext cx="3905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>
                <a:solidFill>
                  <a:srgbClr val="FFFFFF"/>
                </a:solidFill>
              </a:rPr>
              <a:t>Pearl</a:t>
            </a:r>
            <a:endParaRPr lang="en-US" altLang="en-US"/>
          </a:p>
        </p:txBody>
      </p:sp>
      <p:sp>
        <p:nvSpPr>
          <p:cNvPr id="26649" name="Oval 68"/>
          <p:cNvSpPr>
            <a:spLocks noChangeArrowheads="1"/>
          </p:cNvSpPr>
          <p:nvPr/>
        </p:nvSpPr>
        <p:spPr bwMode="auto">
          <a:xfrm>
            <a:off x="5602288" y="1912938"/>
            <a:ext cx="966787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0" name="Rectangle 69"/>
          <p:cNvSpPr>
            <a:spLocks noChangeArrowheads="1"/>
          </p:cNvSpPr>
          <p:nvPr/>
        </p:nvSpPr>
        <p:spPr bwMode="auto">
          <a:xfrm>
            <a:off x="5786438" y="1966913"/>
            <a:ext cx="1571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>
                <a:solidFill>
                  <a:srgbClr val="FFFFFF"/>
                </a:solidFill>
              </a:rPr>
              <a:t>W</a:t>
            </a:r>
            <a:endParaRPr lang="en-US" altLang="en-US"/>
          </a:p>
        </p:txBody>
      </p:sp>
      <p:sp>
        <p:nvSpPr>
          <p:cNvPr id="26651" name="Rectangle 70"/>
          <p:cNvSpPr>
            <a:spLocks noChangeArrowheads="1"/>
          </p:cNvSpPr>
          <p:nvPr/>
        </p:nvSpPr>
        <p:spPr bwMode="auto">
          <a:xfrm>
            <a:off x="5924550" y="1966913"/>
            <a:ext cx="501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>
                <a:solidFill>
                  <a:srgbClr val="FFFFFF"/>
                </a:solidFill>
              </a:rPr>
              <a:t>arboys</a:t>
            </a:r>
            <a:endParaRPr lang="en-US" altLang="en-US"/>
          </a:p>
        </p:txBody>
      </p:sp>
      <p:sp>
        <p:nvSpPr>
          <p:cNvPr id="26652" name="Oval 73"/>
          <p:cNvSpPr>
            <a:spLocks noChangeArrowheads="1"/>
          </p:cNvSpPr>
          <p:nvPr/>
        </p:nvSpPr>
        <p:spPr bwMode="auto">
          <a:xfrm>
            <a:off x="3321050" y="1149350"/>
            <a:ext cx="839788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3" name="Rectangle 74"/>
          <p:cNvSpPr>
            <a:spLocks noChangeArrowheads="1"/>
          </p:cNvSpPr>
          <p:nvPr/>
        </p:nvSpPr>
        <p:spPr bwMode="auto">
          <a:xfrm>
            <a:off x="3476625" y="1193800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Pioneer</a:t>
            </a:r>
            <a:endParaRPr lang="en-US" altLang="en-US"/>
          </a:p>
        </p:txBody>
      </p:sp>
      <p:sp>
        <p:nvSpPr>
          <p:cNvPr id="26654" name="Oval 77"/>
          <p:cNvSpPr>
            <a:spLocks noChangeArrowheads="1"/>
          </p:cNvSpPr>
          <p:nvPr/>
        </p:nvSpPr>
        <p:spPr bwMode="auto">
          <a:xfrm>
            <a:off x="4522788" y="1149350"/>
            <a:ext cx="809625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5" name="Rectangle 78"/>
          <p:cNvSpPr>
            <a:spLocks noChangeArrowheads="1"/>
          </p:cNvSpPr>
          <p:nvPr/>
        </p:nvSpPr>
        <p:spPr bwMode="auto">
          <a:xfrm>
            <a:off x="4681538" y="1193800"/>
            <a:ext cx="5826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Proctor</a:t>
            </a:r>
            <a:endParaRPr lang="en-US" altLang="en-US"/>
          </a:p>
        </p:txBody>
      </p:sp>
      <p:sp>
        <p:nvSpPr>
          <p:cNvPr id="26656" name="Oval 81"/>
          <p:cNvSpPr>
            <a:spLocks noChangeArrowheads="1"/>
          </p:cNvSpPr>
          <p:nvPr/>
        </p:nvSpPr>
        <p:spPr bwMode="auto">
          <a:xfrm>
            <a:off x="3835400" y="2879725"/>
            <a:ext cx="900113" cy="303213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Angora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57" name="Oval 89"/>
          <p:cNvSpPr>
            <a:spLocks noChangeArrowheads="1"/>
          </p:cNvSpPr>
          <p:nvPr/>
        </p:nvSpPr>
        <p:spPr bwMode="auto">
          <a:xfrm>
            <a:off x="6935788" y="1912938"/>
            <a:ext cx="982662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8" name="Rectangle 90"/>
          <p:cNvSpPr>
            <a:spLocks noChangeArrowheads="1"/>
          </p:cNvSpPr>
          <p:nvPr/>
        </p:nvSpPr>
        <p:spPr bwMode="auto">
          <a:xfrm>
            <a:off x="7116763" y="1966913"/>
            <a:ext cx="677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>
                <a:solidFill>
                  <a:srgbClr val="FFFFFF"/>
                </a:solidFill>
              </a:rPr>
              <a:t>Sergeant</a:t>
            </a:r>
            <a:endParaRPr lang="en-US" altLang="en-US"/>
          </a:p>
        </p:txBody>
      </p:sp>
      <p:sp>
        <p:nvSpPr>
          <p:cNvPr id="26659" name="Oval 93"/>
          <p:cNvSpPr>
            <a:spLocks noChangeArrowheads="1"/>
          </p:cNvSpPr>
          <p:nvPr/>
        </p:nvSpPr>
        <p:spPr bwMode="auto">
          <a:xfrm>
            <a:off x="5910263" y="2879725"/>
            <a:ext cx="1603375" cy="303213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NRPB87/5378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60" name="Oval 41"/>
          <p:cNvSpPr>
            <a:spLocks noChangeArrowheads="1"/>
          </p:cNvSpPr>
          <p:nvPr/>
        </p:nvSpPr>
        <p:spPr bwMode="auto">
          <a:xfrm>
            <a:off x="2709863" y="5002213"/>
            <a:ext cx="1219200" cy="304800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Cassata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5875338" y="3586163"/>
            <a:ext cx="776287" cy="304800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Rifle</a:t>
            </a:r>
            <a:endParaRPr lang="en-US" altLang="en-US" sz="1300">
              <a:solidFill>
                <a:schemeClr val="bg1"/>
              </a:solidFill>
            </a:endParaRPr>
          </a:p>
        </p:txBody>
      </p:sp>
      <p:cxnSp>
        <p:nvCxnSpPr>
          <p:cNvPr id="26662" name="Straight Arrow Connector 120"/>
          <p:cNvCxnSpPr>
            <a:cxnSpLocks noChangeShapeType="1"/>
            <a:stCxn id="26652" idx="4"/>
            <a:endCxn id="26643" idx="0"/>
          </p:cNvCxnSpPr>
          <p:nvPr/>
        </p:nvCxnSpPr>
        <p:spPr bwMode="auto">
          <a:xfrm rot="16200000" flipH="1">
            <a:off x="3847307" y="1346993"/>
            <a:ext cx="381000" cy="595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3" name="Straight Arrow Connector 122"/>
          <p:cNvCxnSpPr>
            <a:cxnSpLocks noChangeShapeType="1"/>
            <a:stCxn id="26654" idx="4"/>
            <a:endCxn id="26643" idx="0"/>
          </p:cNvCxnSpPr>
          <p:nvPr/>
        </p:nvCxnSpPr>
        <p:spPr bwMode="auto">
          <a:xfrm rot="5400000">
            <a:off x="4441032" y="1348581"/>
            <a:ext cx="381000" cy="5921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4" name="Straight Arrow Connector 124"/>
          <p:cNvCxnSpPr>
            <a:cxnSpLocks noChangeShapeType="1"/>
            <a:stCxn id="26643" idx="4"/>
            <a:endCxn id="26634" idx="7"/>
          </p:cNvCxnSpPr>
          <p:nvPr/>
        </p:nvCxnSpPr>
        <p:spPr bwMode="auto">
          <a:xfrm flipH="1">
            <a:off x="1393825" y="2297113"/>
            <a:ext cx="2941638" cy="627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5" name="Straight Arrow Connector 128"/>
          <p:cNvCxnSpPr>
            <a:cxnSpLocks noChangeShapeType="1"/>
            <a:stCxn id="26633" idx="4"/>
            <a:endCxn id="26634" idx="0"/>
          </p:cNvCxnSpPr>
          <p:nvPr/>
        </p:nvCxnSpPr>
        <p:spPr bwMode="auto">
          <a:xfrm>
            <a:off x="955675" y="2133600"/>
            <a:ext cx="46038" cy="746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6" name="Straight Arrow Connector 130"/>
          <p:cNvCxnSpPr>
            <a:cxnSpLocks noChangeShapeType="1"/>
            <a:stCxn id="26633" idx="3"/>
            <a:endCxn id="26630" idx="0"/>
          </p:cNvCxnSpPr>
          <p:nvPr/>
        </p:nvCxnSpPr>
        <p:spPr bwMode="auto">
          <a:xfrm rot="16200000" flipH="1">
            <a:off x="1112838" y="1738312"/>
            <a:ext cx="241300" cy="942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7" name="Straight Arrow Connector 132"/>
          <p:cNvCxnSpPr>
            <a:cxnSpLocks noChangeShapeType="1"/>
            <a:stCxn id="26629" idx="3"/>
            <a:endCxn id="26630" idx="0"/>
          </p:cNvCxnSpPr>
          <p:nvPr/>
        </p:nvCxnSpPr>
        <p:spPr bwMode="auto">
          <a:xfrm flipH="1">
            <a:off x="1704975" y="2146300"/>
            <a:ext cx="592138" cy="184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8" name="Straight Arrow Connector 137"/>
          <p:cNvCxnSpPr>
            <a:cxnSpLocks noChangeShapeType="1"/>
            <a:stCxn id="26643" idx="3"/>
            <a:endCxn id="26632" idx="7"/>
          </p:cNvCxnSpPr>
          <p:nvPr/>
        </p:nvCxnSpPr>
        <p:spPr bwMode="auto">
          <a:xfrm flipH="1">
            <a:off x="3557588" y="2228850"/>
            <a:ext cx="141287" cy="695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9" name="Straight Arrow Connector 139"/>
          <p:cNvCxnSpPr>
            <a:cxnSpLocks noChangeShapeType="1"/>
            <a:stCxn id="26630" idx="5"/>
            <a:endCxn id="26632" idx="1"/>
          </p:cNvCxnSpPr>
          <p:nvPr/>
        </p:nvCxnSpPr>
        <p:spPr bwMode="auto">
          <a:xfrm>
            <a:off x="1982788" y="2590800"/>
            <a:ext cx="1011237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0" name="Straight Arrow Connector 154"/>
          <p:cNvCxnSpPr>
            <a:cxnSpLocks noChangeShapeType="1"/>
            <a:stCxn id="26634" idx="4"/>
            <a:endCxn id="26640" idx="1"/>
          </p:cNvCxnSpPr>
          <p:nvPr/>
        </p:nvCxnSpPr>
        <p:spPr bwMode="auto">
          <a:xfrm>
            <a:off x="1001713" y="3182938"/>
            <a:ext cx="371475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1" name="Straight Arrow Connector 156"/>
          <p:cNvCxnSpPr>
            <a:cxnSpLocks noChangeShapeType="1"/>
            <a:stCxn id="26641" idx="4"/>
            <a:endCxn id="26640" idx="7"/>
          </p:cNvCxnSpPr>
          <p:nvPr/>
        </p:nvCxnSpPr>
        <p:spPr bwMode="auto">
          <a:xfrm flipH="1">
            <a:off x="2052638" y="3182938"/>
            <a:ext cx="217487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2" name="Straight Arrow Connector 163"/>
          <p:cNvCxnSpPr>
            <a:cxnSpLocks noChangeShapeType="1"/>
            <a:stCxn id="26632" idx="4"/>
            <a:endCxn id="26639" idx="0"/>
          </p:cNvCxnSpPr>
          <p:nvPr/>
        </p:nvCxnSpPr>
        <p:spPr bwMode="auto">
          <a:xfrm>
            <a:off x="3276600" y="3182938"/>
            <a:ext cx="185738" cy="1030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3" name="Straight Arrow Connector 167"/>
          <p:cNvCxnSpPr>
            <a:cxnSpLocks noChangeShapeType="1"/>
            <a:stCxn id="26632" idx="4"/>
            <a:endCxn id="26647" idx="1"/>
          </p:cNvCxnSpPr>
          <p:nvPr/>
        </p:nvCxnSpPr>
        <p:spPr bwMode="auto">
          <a:xfrm>
            <a:off x="3276600" y="3182938"/>
            <a:ext cx="1566863" cy="10747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4" name="Straight Arrow Connector 169"/>
          <p:cNvCxnSpPr>
            <a:cxnSpLocks noChangeShapeType="1"/>
            <a:stCxn id="26656" idx="4"/>
            <a:endCxn id="26639" idx="0"/>
          </p:cNvCxnSpPr>
          <p:nvPr/>
        </p:nvCxnSpPr>
        <p:spPr bwMode="auto">
          <a:xfrm flipH="1">
            <a:off x="3462338" y="3182938"/>
            <a:ext cx="822325" cy="1030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5" name="Straight Arrow Connector 171"/>
          <p:cNvCxnSpPr>
            <a:cxnSpLocks noChangeShapeType="1"/>
            <a:stCxn id="26656" idx="4"/>
            <a:endCxn id="26647" idx="1"/>
          </p:cNvCxnSpPr>
          <p:nvPr/>
        </p:nvCxnSpPr>
        <p:spPr bwMode="auto">
          <a:xfrm>
            <a:off x="4284663" y="3182938"/>
            <a:ext cx="558800" cy="10747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6" name="Straight Arrow Connector 173"/>
          <p:cNvCxnSpPr>
            <a:cxnSpLocks noChangeShapeType="1"/>
            <a:stCxn id="26632" idx="6"/>
            <a:endCxn id="26661" idx="2"/>
          </p:cNvCxnSpPr>
          <p:nvPr/>
        </p:nvCxnSpPr>
        <p:spPr bwMode="auto">
          <a:xfrm>
            <a:off x="3675063" y="3030538"/>
            <a:ext cx="2200275" cy="708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7" name="Straight Arrow Connector 175"/>
          <p:cNvCxnSpPr>
            <a:cxnSpLocks noChangeShapeType="1"/>
            <a:endCxn id="26645" idx="0"/>
          </p:cNvCxnSpPr>
          <p:nvPr/>
        </p:nvCxnSpPr>
        <p:spPr bwMode="auto">
          <a:xfrm>
            <a:off x="4970463" y="2346325"/>
            <a:ext cx="430212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8" name="Straight Arrow Connector 177"/>
          <p:cNvCxnSpPr>
            <a:cxnSpLocks noChangeShapeType="1"/>
            <a:stCxn id="26643" idx="6"/>
            <a:endCxn id="26646" idx="1"/>
          </p:cNvCxnSpPr>
          <p:nvPr/>
        </p:nvCxnSpPr>
        <p:spPr bwMode="auto">
          <a:xfrm>
            <a:off x="5237163" y="2065338"/>
            <a:ext cx="2466975" cy="8588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9" name="Straight Arrow Connector 179"/>
          <p:cNvCxnSpPr>
            <a:cxnSpLocks noChangeShapeType="1"/>
            <a:stCxn id="26649" idx="4"/>
            <a:endCxn id="26645" idx="7"/>
          </p:cNvCxnSpPr>
          <p:nvPr/>
        </p:nvCxnSpPr>
        <p:spPr bwMode="auto">
          <a:xfrm flipH="1">
            <a:off x="5735638" y="2217738"/>
            <a:ext cx="350837" cy="706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80" name="Straight Arrow Connector 181"/>
          <p:cNvCxnSpPr>
            <a:cxnSpLocks noChangeShapeType="1"/>
            <a:stCxn id="26657" idx="4"/>
            <a:endCxn id="26646" idx="0"/>
          </p:cNvCxnSpPr>
          <p:nvPr/>
        </p:nvCxnSpPr>
        <p:spPr bwMode="auto">
          <a:xfrm>
            <a:off x="7426325" y="2217738"/>
            <a:ext cx="560388" cy="661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81" name="Straight Arrow Connector 183"/>
          <p:cNvCxnSpPr>
            <a:cxnSpLocks noChangeShapeType="1"/>
            <a:stCxn id="26659" idx="4"/>
            <a:endCxn id="26661" idx="7"/>
          </p:cNvCxnSpPr>
          <p:nvPr/>
        </p:nvCxnSpPr>
        <p:spPr bwMode="auto">
          <a:xfrm flipH="1">
            <a:off x="6538913" y="3182938"/>
            <a:ext cx="173037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82" name="Straight Arrow Connector 185"/>
          <p:cNvCxnSpPr>
            <a:cxnSpLocks noChangeShapeType="1"/>
            <a:stCxn id="26661" idx="4"/>
            <a:endCxn id="26637" idx="1"/>
          </p:cNvCxnSpPr>
          <p:nvPr/>
        </p:nvCxnSpPr>
        <p:spPr bwMode="auto">
          <a:xfrm>
            <a:off x="6264275" y="3890963"/>
            <a:ext cx="401638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83" name="Straight Arrow Connector 187"/>
          <p:cNvCxnSpPr>
            <a:cxnSpLocks noChangeShapeType="1"/>
            <a:stCxn id="26635" idx="4"/>
            <a:endCxn id="26637" idx="7"/>
          </p:cNvCxnSpPr>
          <p:nvPr/>
        </p:nvCxnSpPr>
        <p:spPr bwMode="auto">
          <a:xfrm flipH="1">
            <a:off x="7294563" y="3890963"/>
            <a:ext cx="346075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84" name="Oval 93"/>
          <p:cNvSpPr>
            <a:spLocks noChangeArrowheads="1"/>
          </p:cNvSpPr>
          <p:nvPr/>
        </p:nvSpPr>
        <p:spPr bwMode="auto">
          <a:xfrm>
            <a:off x="803275" y="4213225"/>
            <a:ext cx="1503363" cy="303213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300">
                <a:solidFill>
                  <a:schemeClr val="bg1"/>
                </a:solidFill>
              </a:rPr>
              <a:t>NSL96-7157</a:t>
            </a:r>
            <a:endParaRPr lang="en-US" altLang="en-US" sz="1300">
              <a:solidFill>
                <a:schemeClr val="bg1"/>
              </a:solidFill>
            </a:endParaRPr>
          </a:p>
        </p:txBody>
      </p:sp>
      <p:cxnSp>
        <p:nvCxnSpPr>
          <p:cNvPr id="26685" name="Straight Arrow Connector 190"/>
          <p:cNvCxnSpPr>
            <a:cxnSpLocks noChangeShapeType="1"/>
            <a:stCxn id="26684" idx="4"/>
            <a:endCxn id="26660" idx="1"/>
          </p:cNvCxnSpPr>
          <p:nvPr/>
        </p:nvCxnSpPr>
        <p:spPr bwMode="auto">
          <a:xfrm>
            <a:off x="1555750" y="4516438"/>
            <a:ext cx="1333500" cy="530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86" name="Straight Arrow Connector 192"/>
          <p:cNvCxnSpPr>
            <a:cxnSpLocks noChangeShapeType="1"/>
            <a:stCxn id="26639" idx="4"/>
            <a:endCxn id="26660" idx="0"/>
          </p:cNvCxnSpPr>
          <p:nvPr/>
        </p:nvCxnSpPr>
        <p:spPr bwMode="auto">
          <a:xfrm flipH="1">
            <a:off x="3319463" y="4518025"/>
            <a:ext cx="142875" cy="484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87" name="Straight Arrow Connector 194"/>
          <p:cNvCxnSpPr>
            <a:cxnSpLocks noChangeShapeType="1"/>
            <a:stCxn id="26647" idx="4"/>
            <a:endCxn id="26638" idx="1"/>
          </p:cNvCxnSpPr>
          <p:nvPr/>
        </p:nvCxnSpPr>
        <p:spPr bwMode="auto">
          <a:xfrm>
            <a:off x="5059363" y="4518025"/>
            <a:ext cx="638175" cy="530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88" name="Straight Arrow Connector 196"/>
          <p:cNvCxnSpPr>
            <a:cxnSpLocks noChangeShapeType="1"/>
            <a:stCxn id="26637" idx="4"/>
            <a:endCxn id="26638" idx="7"/>
          </p:cNvCxnSpPr>
          <p:nvPr/>
        </p:nvCxnSpPr>
        <p:spPr bwMode="auto">
          <a:xfrm flipH="1">
            <a:off x="6327775" y="4518025"/>
            <a:ext cx="652463" cy="530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89" name="Oval 93"/>
          <p:cNvSpPr>
            <a:spLocks noChangeArrowheads="1"/>
          </p:cNvSpPr>
          <p:nvPr/>
        </p:nvSpPr>
        <p:spPr bwMode="auto">
          <a:xfrm>
            <a:off x="4097338" y="5003800"/>
            <a:ext cx="1303337" cy="293688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300">
                <a:solidFill>
                  <a:schemeClr val="bg1"/>
                </a:solidFill>
              </a:rPr>
              <a:t>DH7169-01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90" name="Oval 41"/>
          <p:cNvSpPr>
            <a:spLocks noChangeArrowheads="1"/>
          </p:cNvSpPr>
          <p:nvPr/>
        </p:nvSpPr>
        <p:spPr bwMode="auto">
          <a:xfrm>
            <a:off x="4938713" y="5746750"/>
            <a:ext cx="1258887" cy="304800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Winsome</a:t>
            </a:r>
            <a:endParaRPr lang="en-US" altLang="en-US" sz="1300">
              <a:solidFill>
                <a:schemeClr val="bg1"/>
              </a:solidFill>
            </a:endParaRPr>
          </a:p>
        </p:txBody>
      </p:sp>
      <p:cxnSp>
        <p:nvCxnSpPr>
          <p:cNvPr id="26691" name="Straight Arrow Connector 67"/>
          <p:cNvCxnSpPr>
            <a:cxnSpLocks noChangeShapeType="1"/>
            <a:stCxn id="26689" idx="4"/>
            <a:endCxn id="26690" idx="1"/>
          </p:cNvCxnSpPr>
          <p:nvPr/>
        </p:nvCxnSpPr>
        <p:spPr bwMode="auto">
          <a:xfrm>
            <a:off x="4749800" y="5297488"/>
            <a:ext cx="373063" cy="493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92" name="Straight Arrow Connector 69"/>
          <p:cNvCxnSpPr>
            <a:cxnSpLocks noChangeShapeType="1"/>
            <a:stCxn id="26638" idx="4"/>
            <a:endCxn id="26690" idx="7"/>
          </p:cNvCxnSpPr>
          <p:nvPr/>
        </p:nvCxnSpPr>
        <p:spPr bwMode="auto">
          <a:xfrm>
            <a:off x="6011863" y="5307013"/>
            <a:ext cx="1587" cy="484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93" name="Oval 41"/>
          <p:cNvSpPr>
            <a:spLocks noChangeArrowheads="1"/>
          </p:cNvSpPr>
          <p:nvPr/>
        </p:nvSpPr>
        <p:spPr bwMode="auto">
          <a:xfrm>
            <a:off x="2798763" y="6423025"/>
            <a:ext cx="1258887" cy="304800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Soloman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94" name="Oval 41"/>
          <p:cNvSpPr>
            <a:spLocks noChangeArrowheads="1"/>
          </p:cNvSpPr>
          <p:nvPr/>
        </p:nvSpPr>
        <p:spPr bwMode="auto">
          <a:xfrm>
            <a:off x="7599363" y="6423025"/>
            <a:ext cx="1258887" cy="304800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Talisman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95" name="Oval 41"/>
          <p:cNvSpPr>
            <a:spLocks noChangeArrowheads="1"/>
          </p:cNvSpPr>
          <p:nvPr/>
        </p:nvSpPr>
        <p:spPr bwMode="auto">
          <a:xfrm>
            <a:off x="4927600" y="6423025"/>
            <a:ext cx="1258888" cy="304800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Mezmarr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96" name="Oval 41"/>
          <p:cNvSpPr>
            <a:spLocks noChangeArrowheads="1"/>
          </p:cNvSpPr>
          <p:nvPr/>
        </p:nvSpPr>
        <p:spPr bwMode="auto">
          <a:xfrm>
            <a:off x="674688" y="6423025"/>
            <a:ext cx="1258887" cy="304800"/>
          </a:xfrm>
          <a:prstGeom prst="ellipse">
            <a:avLst/>
          </a:prstGeom>
          <a:solidFill>
            <a:srgbClr val="FF505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KWS Joy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97" name="Oval 45"/>
          <p:cNvSpPr>
            <a:spLocks noChangeArrowheads="1"/>
          </p:cNvSpPr>
          <p:nvPr/>
        </p:nvSpPr>
        <p:spPr bwMode="auto">
          <a:xfrm>
            <a:off x="3425825" y="5734050"/>
            <a:ext cx="882650" cy="301625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Saffron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98" name="Oval 45"/>
          <p:cNvSpPr>
            <a:spLocks noChangeArrowheads="1"/>
          </p:cNvSpPr>
          <p:nvPr/>
        </p:nvSpPr>
        <p:spPr bwMode="auto">
          <a:xfrm>
            <a:off x="1982788" y="5749925"/>
            <a:ext cx="881062" cy="301625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Accrue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699" name="Oval 45"/>
          <p:cNvSpPr>
            <a:spLocks noChangeArrowheads="1"/>
          </p:cNvSpPr>
          <p:nvPr/>
        </p:nvSpPr>
        <p:spPr bwMode="auto">
          <a:xfrm>
            <a:off x="7640638" y="5745163"/>
            <a:ext cx="1114425" cy="303212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Retriever</a:t>
            </a:r>
            <a:endParaRPr lang="en-US" altLang="en-US" sz="1300">
              <a:solidFill>
                <a:schemeClr val="bg1"/>
              </a:solidFill>
            </a:endParaRPr>
          </a:p>
        </p:txBody>
      </p:sp>
      <p:cxnSp>
        <p:nvCxnSpPr>
          <p:cNvPr id="26700" name="Straight Arrow Connector 77"/>
          <p:cNvCxnSpPr>
            <a:cxnSpLocks noChangeShapeType="1"/>
            <a:stCxn id="26660" idx="4"/>
            <a:endCxn id="26693" idx="0"/>
          </p:cNvCxnSpPr>
          <p:nvPr/>
        </p:nvCxnSpPr>
        <p:spPr bwMode="auto">
          <a:xfrm>
            <a:off x="3319463" y="5307013"/>
            <a:ext cx="107950" cy="1116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701" name="Straight Arrow Connector 79"/>
          <p:cNvCxnSpPr>
            <a:cxnSpLocks noChangeShapeType="1"/>
            <a:stCxn id="26698" idx="4"/>
            <a:endCxn id="26693" idx="1"/>
          </p:cNvCxnSpPr>
          <p:nvPr/>
        </p:nvCxnSpPr>
        <p:spPr bwMode="auto">
          <a:xfrm>
            <a:off x="2422525" y="6051550"/>
            <a:ext cx="560388" cy="415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702" name="Straight Arrow Connector 81"/>
          <p:cNvCxnSpPr>
            <a:cxnSpLocks noChangeShapeType="1"/>
            <a:stCxn id="26690" idx="3"/>
            <a:endCxn id="26693" idx="7"/>
          </p:cNvCxnSpPr>
          <p:nvPr/>
        </p:nvCxnSpPr>
        <p:spPr bwMode="auto">
          <a:xfrm flipH="1">
            <a:off x="3873500" y="6007100"/>
            <a:ext cx="1249363" cy="460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703" name="Straight Arrow Connector 83"/>
          <p:cNvCxnSpPr>
            <a:cxnSpLocks noChangeShapeType="1"/>
            <a:stCxn id="26697" idx="4"/>
            <a:endCxn id="26695" idx="2"/>
          </p:cNvCxnSpPr>
          <p:nvPr/>
        </p:nvCxnSpPr>
        <p:spPr bwMode="auto">
          <a:xfrm>
            <a:off x="3867150" y="6035675"/>
            <a:ext cx="1060450" cy="539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704" name="Straight Arrow Connector 88"/>
          <p:cNvCxnSpPr>
            <a:cxnSpLocks noChangeShapeType="1"/>
            <a:stCxn id="26690" idx="4"/>
            <a:endCxn id="26695" idx="0"/>
          </p:cNvCxnSpPr>
          <p:nvPr/>
        </p:nvCxnSpPr>
        <p:spPr bwMode="auto">
          <a:xfrm flipH="1">
            <a:off x="5557838" y="6051550"/>
            <a:ext cx="11112" cy="371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705" name="Straight Arrow Connector 90"/>
          <p:cNvCxnSpPr>
            <a:cxnSpLocks noChangeShapeType="1"/>
            <a:stCxn id="26638" idx="5"/>
            <a:endCxn id="26694" idx="0"/>
          </p:cNvCxnSpPr>
          <p:nvPr/>
        </p:nvCxnSpPr>
        <p:spPr bwMode="auto">
          <a:xfrm>
            <a:off x="6327775" y="5262563"/>
            <a:ext cx="1900238" cy="1160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706" name="Straight Arrow Connector 92"/>
          <p:cNvCxnSpPr>
            <a:cxnSpLocks noChangeShapeType="1"/>
            <a:stCxn id="26699" idx="4"/>
            <a:endCxn id="26694" idx="0"/>
          </p:cNvCxnSpPr>
          <p:nvPr/>
        </p:nvCxnSpPr>
        <p:spPr bwMode="auto">
          <a:xfrm>
            <a:off x="8197850" y="6048375"/>
            <a:ext cx="30163" cy="374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707" name="Oval 45"/>
          <p:cNvSpPr>
            <a:spLocks noChangeArrowheads="1"/>
          </p:cNvSpPr>
          <p:nvPr/>
        </p:nvSpPr>
        <p:spPr bwMode="auto">
          <a:xfrm>
            <a:off x="85725" y="5734050"/>
            <a:ext cx="1101725" cy="301625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Wintmalt</a:t>
            </a: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708" name="Oval 45"/>
          <p:cNvSpPr>
            <a:spLocks noChangeArrowheads="1"/>
          </p:cNvSpPr>
          <p:nvPr/>
        </p:nvSpPr>
        <p:spPr bwMode="auto">
          <a:xfrm>
            <a:off x="96838" y="4995863"/>
            <a:ext cx="881062" cy="301625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Cross3</a:t>
            </a:r>
            <a:endParaRPr lang="en-US" altLang="en-US" sz="1300">
              <a:solidFill>
                <a:schemeClr val="bg1"/>
              </a:solidFill>
            </a:endParaRPr>
          </a:p>
        </p:txBody>
      </p:sp>
      <p:cxnSp>
        <p:nvCxnSpPr>
          <p:cNvPr id="26709" name="Straight Arrow Connector 127"/>
          <p:cNvCxnSpPr>
            <a:cxnSpLocks noChangeShapeType="1"/>
            <a:stCxn id="26707" idx="4"/>
            <a:endCxn id="26696" idx="1"/>
          </p:cNvCxnSpPr>
          <p:nvPr/>
        </p:nvCxnSpPr>
        <p:spPr bwMode="auto">
          <a:xfrm>
            <a:off x="636588" y="6035675"/>
            <a:ext cx="22225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710" name="Straight Arrow Connector 129"/>
          <p:cNvCxnSpPr>
            <a:cxnSpLocks noChangeShapeType="1"/>
            <a:stCxn id="26708" idx="4"/>
            <a:endCxn id="26707" idx="0"/>
          </p:cNvCxnSpPr>
          <p:nvPr/>
        </p:nvCxnSpPr>
        <p:spPr bwMode="auto">
          <a:xfrm>
            <a:off x="538163" y="5297488"/>
            <a:ext cx="98425" cy="436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711" name="Oval 45"/>
          <p:cNvSpPr>
            <a:spLocks noChangeArrowheads="1"/>
          </p:cNvSpPr>
          <p:nvPr/>
        </p:nvSpPr>
        <p:spPr bwMode="auto">
          <a:xfrm>
            <a:off x="1304925" y="5005388"/>
            <a:ext cx="881063" cy="301625"/>
          </a:xfrm>
          <a:prstGeom prst="ellipse">
            <a:avLst/>
          </a:prstGeom>
          <a:solidFill>
            <a:srgbClr val="006060"/>
          </a:solidFill>
          <a:ln w="3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300">
                <a:solidFill>
                  <a:schemeClr val="bg1"/>
                </a:solidFill>
              </a:rPr>
              <a:t>Cross4</a:t>
            </a:r>
            <a:endParaRPr lang="en-US" altLang="en-US" sz="1300">
              <a:solidFill>
                <a:schemeClr val="bg1"/>
              </a:solidFill>
            </a:endParaRPr>
          </a:p>
        </p:txBody>
      </p:sp>
      <p:cxnSp>
        <p:nvCxnSpPr>
          <p:cNvPr id="26712" name="Straight Arrow Connector 172"/>
          <p:cNvCxnSpPr>
            <a:cxnSpLocks noChangeShapeType="1"/>
            <a:stCxn id="26711" idx="4"/>
            <a:endCxn id="26696" idx="0"/>
          </p:cNvCxnSpPr>
          <p:nvPr/>
        </p:nvCxnSpPr>
        <p:spPr bwMode="auto">
          <a:xfrm flipH="1">
            <a:off x="1304925" y="5307013"/>
            <a:ext cx="439738" cy="1116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38100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2"/>
          <p:cNvSpPr txBox="1">
            <a:spLocks/>
          </p:cNvSpPr>
          <p:nvPr/>
        </p:nvSpPr>
        <p:spPr bwMode="auto">
          <a:xfrm>
            <a:off x="0" y="341976"/>
            <a:ext cx="9144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GB" altLang="en-US" sz="4400" dirty="0"/>
              <a:t>    </a:t>
            </a:r>
            <a:r>
              <a:rPr lang="en-GB" altLang="en-US" sz="4400" b="1" dirty="0">
                <a:solidFill>
                  <a:srgbClr val="002060"/>
                </a:solidFill>
              </a:rPr>
              <a:t>IMPROMALT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450" y="4184550"/>
            <a:ext cx="7785100" cy="2308324"/>
          </a:xfrm>
          <a:prstGeom prst="rect">
            <a:avLst/>
          </a:prstGeo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+mn-lt"/>
                <a:cs typeface="+mn-cs"/>
              </a:rPr>
              <a:t>Collaboration with commercial breeding companies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+mn-lt"/>
                <a:cs typeface="+mn-cs"/>
              </a:rPr>
              <a:t>Also MAGB &amp; SWRI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+mn-lt"/>
                <a:cs typeface="+mn-cs"/>
              </a:rPr>
              <a:t>Use of genetic fingerprinting platforms developed by Hutton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+mn-lt"/>
                <a:cs typeface="+mn-cs"/>
              </a:rPr>
              <a:t>Together for pre-competitive research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+mn-lt"/>
                <a:cs typeface="+mn-cs"/>
              </a:rPr>
              <a:t>BBSRC/AHDB IMPROMALT project </a:t>
            </a:r>
          </a:p>
        </p:txBody>
      </p:sp>
    </p:spTree>
    <p:extLst>
      <p:ext uri="{BB962C8B-B14F-4D97-AF65-F5344CB8AC3E}">
        <p14:creationId xmlns:p14="http://schemas.microsoft.com/office/powerpoint/2010/main" val="178828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AACE-AC78-4166-B989-48C4E847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IMPROMALT project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92FC4512-C83A-40D8-B489-331E8EDBA9B1}"/>
              </a:ext>
            </a:extLst>
          </p:cNvPr>
          <p:cNvGrpSpPr>
            <a:grpSpLocks/>
          </p:cNvGrpSpPr>
          <p:nvPr/>
        </p:nvGrpSpPr>
        <p:grpSpPr bwMode="auto">
          <a:xfrm>
            <a:off x="306307" y="1052736"/>
            <a:ext cx="3544888" cy="4537075"/>
            <a:chOff x="5088242" y="552230"/>
            <a:chExt cx="3372190" cy="6261146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4675328E-680C-4CA7-B960-64B0CDC4D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242" y="552230"/>
              <a:ext cx="3372190" cy="6261146"/>
              <a:chOff x="7308304" y="3337247"/>
              <a:chExt cx="1872208" cy="3476129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BD054801-677B-416A-B07C-F3A12BCD2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867" b="24591"/>
              <a:stretch>
                <a:fillRect/>
              </a:stretch>
            </p:blipFill>
            <p:spPr bwMode="auto">
              <a:xfrm>
                <a:off x="7956376" y="5202897"/>
                <a:ext cx="750899" cy="1610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F27B7845-81FA-4BA2-8C2B-5F6D488DC3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0" t="-1863" r="87061" b="18765"/>
              <a:stretch>
                <a:fillRect/>
              </a:stretch>
            </p:blipFill>
            <p:spPr bwMode="auto">
              <a:xfrm>
                <a:off x="7516975" y="3491135"/>
                <a:ext cx="655425" cy="1590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BCA9D649-CDE7-46AA-B209-FE5DB2637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23" t="-2226" r="86659" b="18103"/>
              <a:stretch>
                <a:fillRect/>
              </a:stretch>
            </p:blipFill>
            <p:spPr bwMode="auto">
              <a:xfrm>
                <a:off x="8419025" y="3491135"/>
                <a:ext cx="689479" cy="1621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Down Arrow 9">
                <a:extLst>
                  <a:ext uri="{FF2B5EF4-FFF2-40B4-BE49-F238E27FC236}">
                    <a16:creationId xmlns:a16="http://schemas.microsoft.com/office/drawing/2014/main" id="{8B793C43-E3DE-4959-9CAA-49267AA79ADD}"/>
                  </a:ext>
                </a:extLst>
              </p:cNvPr>
              <p:cNvSpPr/>
              <p:nvPr/>
            </p:nvSpPr>
            <p:spPr>
              <a:xfrm>
                <a:off x="8172723" y="4898951"/>
                <a:ext cx="179423" cy="216498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Multiply 10">
                <a:extLst>
                  <a:ext uri="{FF2B5EF4-FFF2-40B4-BE49-F238E27FC236}">
                    <a16:creationId xmlns:a16="http://schemas.microsoft.com/office/drawing/2014/main" id="{58E21AD4-E9EF-4C3D-8A8E-C8AE92DCAA75}"/>
                  </a:ext>
                </a:extLst>
              </p:cNvPr>
              <p:cNvSpPr/>
              <p:nvPr/>
            </p:nvSpPr>
            <p:spPr>
              <a:xfrm>
                <a:off x="8135832" y="4172831"/>
                <a:ext cx="207930" cy="190956"/>
              </a:xfrm>
              <a:prstGeom prst="mathMultiply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7F5692-5BF6-401F-89C3-D4E1EED97650}"/>
                  </a:ext>
                </a:extLst>
              </p:cNvPr>
              <p:cNvSpPr txBox="1"/>
              <p:nvPr/>
            </p:nvSpPr>
            <p:spPr>
              <a:xfrm>
                <a:off x="7308304" y="3337247"/>
                <a:ext cx="1007789" cy="2358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u="sng" dirty="0">
                    <a:solidFill>
                      <a:srgbClr val="555559"/>
                    </a:solidFill>
                    <a:latin typeface="Calibri"/>
                    <a:cs typeface="+mn-cs"/>
                  </a:rPr>
                  <a:t>Spring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190852-DA61-4023-B88E-0577439059C4}"/>
                  </a:ext>
                </a:extLst>
              </p:cNvPr>
              <p:cNvSpPr txBox="1"/>
              <p:nvPr/>
            </p:nvSpPr>
            <p:spPr>
              <a:xfrm>
                <a:off x="8172723" y="3337247"/>
                <a:ext cx="1007789" cy="2358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u="sng" dirty="0">
                    <a:solidFill>
                      <a:srgbClr val="555559"/>
                    </a:solidFill>
                    <a:latin typeface="Calibri"/>
                    <a:cs typeface="+mn-cs"/>
                  </a:rPr>
                  <a:t>Winter</a:t>
                </a: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3510C8-4F23-4711-A074-22E65D7925ED}"/>
                </a:ext>
              </a:extLst>
            </p:cNvPr>
            <p:cNvSpPr/>
            <p:nvPr/>
          </p:nvSpPr>
          <p:spPr>
            <a:xfrm>
              <a:off x="5231708" y="1844769"/>
              <a:ext cx="576882" cy="28917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E09495-4944-41DF-8B08-DDCE9C54A06A}"/>
                </a:ext>
              </a:extLst>
            </p:cNvPr>
            <p:cNvSpPr/>
            <p:nvPr/>
          </p:nvSpPr>
          <p:spPr>
            <a:xfrm>
              <a:off x="5672675" y="1115250"/>
              <a:ext cx="575371" cy="28698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1DB2F0E-2390-40B0-AD17-2657816E817D}"/>
                </a:ext>
              </a:extLst>
            </p:cNvPr>
            <p:cNvSpPr/>
            <p:nvPr/>
          </p:nvSpPr>
          <p:spPr>
            <a:xfrm>
              <a:off x="6039643" y="2924805"/>
              <a:ext cx="576882" cy="28917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6" name="Chart 18">
            <a:extLst>
              <a:ext uri="{FF2B5EF4-FFF2-40B4-BE49-F238E27FC236}">
                <a16:creationId xmlns:a16="http://schemas.microsoft.com/office/drawing/2014/main" id="{8742E467-B576-4BAE-8B6B-6C8AECCCDED4}"/>
              </a:ext>
            </a:extLst>
          </p:cNvPr>
          <p:cNvGraphicFramePr>
            <a:graphicFrameLocks/>
          </p:cNvGraphicFramePr>
          <p:nvPr/>
        </p:nvGraphicFramePr>
        <p:xfrm>
          <a:off x="4222751" y="1538288"/>
          <a:ext cx="4386263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7" imgW="4395597" imgH="3109229" progId="Excel.Chart.8">
                  <p:embed/>
                </p:oleObj>
              </mc:Choice>
              <mc:Fallback>
                <p:oleObj name="Chart" r:id="rId7" imgW="4395597" imgH="3109229" progId="Excel.Chart.8">
                  <p:embed/>
                  <p:pic>
                    <p:nvPicPr>
                      <p:cNvPr id="23558" name="Char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1" y="1538288"/>
                        <a:ext cx="4386263" cy="310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677CFCE-55A1-41BD-8FC4-F1832E0908EF}"/>
              </a:ext>
            </a:extLst>
          </p:cNvPr>
          <p:cNvSpPr txBox="1">
            <a:spLocks/>
          </p:cNvSpPr>
          <p:nvPr/>
        </p:nvSpPr>
        <p:spPr>
          <a:xfrm>
            <a:off x="373064" y="5589588"/>
            <a:ext cx="4103687" cy="10795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Key spring malting quality regions introduced by backcrossing into winter varieties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1B1F62B1-0999-43C3-AF7E-2DB8742A5135}"/>
              </a:ext>
            </a:extLst>
          </p:cNvPr>
          <p:cNvSpPr txBox="1">
            <a:spLocks/>
          </p:cNvSpPr>
          <p:nvPr/>
        </p:nvSpPr>
        <p:spPr>
          <a:xfrm>
            <a:off x="4632326" y="5589590"/>
            <a:ext cx="4367213" cy="11763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000" dirty="0"/>
              <a:t>Consistent increase in HWE and modification traits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400" dirty="0">
              <a:latin typeface="Pero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F93CA3-EADC-4CFD-BBAE-F79763CE6DF1}"/>
              </a:ext>
            </a:extLst>
          </p:cNvPr>
          <p:cNvSpPr/>
          <p:nvPr/>
        </p:nvSpPr>
        <p:spPr>
          <a:xfrm>
            <a:off x="4787901" y="4914902"/>
            <a:ext cx="215900" cy="98425"/>
          </a:xfrm>
          <a:prstGeom prst="rect">
            <a:avLst/>
          </a:prstGeom>
          <a:solidFill>
            <a:srgbClr val="5D5DDF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487DD2-3C97-4432-AC37-20A7F91143C1}"/>
              </a:ext>
            </a:extLst>
          </p:cNvPr>
          <p:cNvSpPr/>
          <p:nvPr/>
        </p:nvSpPr>
        <p:spPr>
          <a:xfrm>
            <a:off x="6011863" y="4914902"/>
            <a:ext cx="215900" cy="984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33C171FA-9189-4836-955F-5DDA80AF2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1" y="4778375"/>
            <a:ext cx="9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GB" altLang="en-US" dirty="0"/>
              <a:t>Without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E904C-CCD6-4656-B9AC-47F8BDC3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4778375"/>
            <a:ext cx="2123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GB" altLang="en-US"/>
              <a:t>With Spring Regions </a:t>
            </a:r>
          </a:p>
        </p:txBody>
      </p:sp>
    </p:spTree>
    <p:extLst>
      <p:ext uri="{BB962C8B-B14F-4D97-AF65-F5344CB8AC3E}">
        <p14:creationId xmlns:p14="http://schemas.microsoft.com/office/powerpoint/2010/main" val="1591766866"/>
      </p:ext>
    </p:extLst>
  </p:cSld>
  <p:clrMapOvr>
    <a:masterClrMapping/>
  </p:clrMapOvr>
</p:sld>
</file>

<file path=ppt/theme/theme1.xml><?xml version="1.0" encoding="utf-8"?>
<a:theme xmlns:a="http://schemas.openxmlformats.org/drawingml/2006/main" name="Hutton PPT template 2017">
  <a:themeElements>
    <a:clrScheme name="Custom 3">
      <a:dk1>
        <a:srgbClr val="555559"/>
      </a:dk1>
      <a:lt1>
        <a:sysClr val="window" lastClr="FFFFFF"/>
      </a:lt1>
      <a:dk2>
        <a:srgbClr val="555559"/>
      </a:dk2>
      <a:lt2>
        <a:srgbClr val="FFFFFF"/>
      </a:lt2>
      <a:accent1>
        <a:srgbClr val="799900"/>
      </a:accent1>
      <a:accent2>
        <a:srgbClr val="FF9E15"/>
      </a:accent2>
      <a:accent3>
        <a:srgbClr val="00748C"/>
      </a:accent3>
      <a:accent4>
        <a:srgbClr val="CF009E"/>
      </a:accent4>
      <a:accent5>
        <a:srgbClr val="853175"/>
      </a:accent5>
      <a:accent6>
        <a:srgbClr val="6AA2B8"/>
      </a:accent6>
      <a:hlink>
        <a:srgbClr val="FF9E15"/>
      </a:hlink>
      <a:folHlink>
        <a:srgbClr val="6AA2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Hutton PPT template 2017">
  <a:themeElements>
    <a:clrScheme name="JHI1">
      <a:dk1>
        <a:srgbClr val="555559"/>
      </a:dk1>
      <a:lt1>
        <a:sysClr val="window" lastClr="FFFFFF"/>
      </a:lt1>
      <a:dk2>
        <a:srgbClr val="555559"/>
      </a:dk2>
      <a:lt2>
        <a:srgbClr val="FFFFFF"/>
      </a:lt2>
      <a:accent1>
        <a:srgbClr val="799900"/>
      </a:accent1>
      <a:accent2>
        <a:srgbClr val="FF9E15"/>
      </a:accent2>
      <a:accent3>
        <a:srgbClr val="00748C"/>
      </a:accent3>
      <a:accent4>
        <a:srgbClr val="CF009E"/>
      </a:accent4>
      <a:accent5>
        <a:srgbClr val="853175"/>
      </a:accent5>
      <a:accent6>
        <a:srgbClr val="6AA2B8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418</Words>
  <Application>Microsoft Office PowerPoint</Application>
  <PresentationFormat>On-screen Show (4:3)</PresentationFormat>
  <Paragraphs>246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Pero</vt:lpstr>
      <vt:lpstr>Wingdings</vt:lpstr>
      <vt:lpstr>Hutton PPT template 2017</vt:lpstr>
      <vt:lpstr>1_Hutton PPT template 2017</vt:lpstr>
      <vt:lpstr>Microsoft Excel Chart</vt:lpstr>
      <vt:lpstr>Chart</vt:lpstr>
      <vt:lpstr>Malting Quality in Winter Barley </vt:lpstr>
      <vt:lpstr>UK barley production &amp; use</vt:lpstr>
      <vt:lpstr>Breeding progress for yield</vt:lpstr>
      <vt:lpstr>Breeding progress for malt extract</vt:lpstr>
      <vt:lpstr>Scottish Malting Barley Purchases</vt:lpstr>
      <vt:lpstr>Recommended List Relations</vt:lpstr>
      <vt:lpstr>Malting quality from Maris Otter </vt:lpstr>
      <vt:lpstr>PowerPoint Presentation</vt:lpstr>
      <vt:lpstr>Results of IMPROMALT project</vt:lpstr>
      <vt:lpstr>Summary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Malting Quality in Winter Barley </dc:title>
  <dc:creator>Luke Ramsay</dc:creator>
  <cp:lastModifiedBy>Luke Ramsay</cp:lastModifiedBy>
  <cp:revision>6</cp:revision>
  <dcterms:created xsi:type="dcterms:W3CDTF">2020-06-29T09:27:54Z</dcterms:created>
  <dcterms:modified xsi:type="dcterms:W3CDTF">2020-06-29T14:12:47Z</dcterms:modified>
</cp:coreProperties>
</file>