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2" r:id="rId3"/>
    <p:sldId id="283" r:id="rId4"/>
    <p:sldId id="285" r:id="rId5"/>
    <p:sldId id="286" r:id="rId6"/>
    <p:sldId id="287" r:id="rId7"/>
    <p:sldId id="288" r:id="rId8"/>
    <p:sldId id="291" r:id="rId9"/>
    <p:sldId id="292" r:id="rId10"/>
    <p:sldId id="295" r:id="rId11"/>
    <p:sldId id="305" r:id="rId12"/>
    <p:sldId id="300" r:id="rId13"/>
    <p:sldId id="301" r:id="rId14"/>
    <p:sldId id="302" r:id="rId15"/>
    <p:sldId id="303" r:id="rId16"/>
  </p:sldIdLst>
  <p:sldSz cx="9144000" cy="6858000" type="screen4x3"/>
  <p:notesSz cx="6805613" cy="9944100"/>
  <p:custDataLst>
    <p:tags r:id="rId19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01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GNE, Frederique" initials="V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A"/>
    <a:srgbClr val="EE002D"/>
    <a:srgbClr val="B5D766"/>
    <a:srgbClr val="F1AD7A"/>
    <a:srgbClr val="66CBEC"/>
    <a:srgbClr val="E3002C"/>
    <a:srgbClr val="77DBD1"/>
    <a:srgbClr val="F4791C"/>
    <a:srgbClr val="095BBF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3" autoAdjust="0"/>
    <p:restoredTop sz="96497" autoAdjust="0"/>
  </p:normalViewPr>
  <p:slideViewPr>
    <p:cSldViewPr snapToGrid="0" showGuides="1">
      <p:cViewPr varScale="1">
        <p:scale>
          <a:sx n="114" d="100"/>
          <a:sy n="114" d="100"/>
        </p:scale>
        <p:origin x="2178" y="102"/>
      </p:cViewPr>
      <p:guideLst>
        <p:guide orient="horz" pos="1901"/>
        <p:guide pos="26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3558" y="-120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38154-367A-B046-9B0F-679C819B2CE2}" type="datetime1">
              <a:rPr lang="de-DE" smtClean="0"/>
              <a:pPr/>
              <a:t>20.05.2020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B607-AE3D-C343-8D2B-EB089DA10BD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90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90879-7BAA-6A4D-AA37-628797FCA952}" type="datetime1">
              <a:rPr lang="fr-FR" smtClean="0"/>
              <a:pPr/>
              <a:t>20/05/2020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 err="1"/>
              <a:t>Mastertextformat</a:t>
            </a:r>
            <a:r>
              <a:rPr lang="fr-FR" dirty="0"/>
              <a:t> </a:t>
            </a:r>
            <a:r>
              <a:rPr lang="fr-FR" dirty="0" err="1"/>
              <a:t>bearbeiten</a:t>
            </a:r>
            <a:endParaRPr lang="fr-FR" dirty="0"/>
          </a:p>
          <a:p>
            <a:pPr lvl="1"/>
            <a:r>
              <a:rPr lang="fr-FR" dirty="0" err="1"/>
              <a:t>Zweite</a:t>
            </a:r>
            <a:r>
              <a:rPr lang="fr-FR" dirty="0"/>
              <a:t> </a:t>
            </a:r>
            <a:r>
              <a:rPr lang="fr-FR" dirty="0" err="1"/>
              <a:t>Ebene</a:t>
            </a:r>
            <a:endParaRPr lang="fr-FR" dirty="0"/>
          </a:p>
          <a:p>
            <a:pPr lvl="2"/>
            <a:r>
              <a:rPr lang="fr-FR" dirty="0" err="1"/>
              <a:t>Dritte</a:t>
            </a:r>
            <a:r>
              <a:rPr lang="fr-FR" dirty="0"/>
              <a:t> </a:t>
            </a:r>
            <a:r>
              <a:rPr lang="fr-FR" dirty="0" err="1"/>
              <a:t>Ebene</a:t>
            </a:r>
            <a:endParaRPr lang="fr-FR" dirty="0"/>
          </a:p>
          <a:p>
            <a:pPr lvl="3"/>
            <a:r>
              <a:rPr lang="fr-FR" dirty="0" err="1"/>
              <a:t>Vierte</a:t>
            </a:r>
            <a:r>
              <a:rPr lang="fr-FR" dirty="0"/>
              <a:t> </a:t>
            </a:r>
            <a:r>
              <a:rPr lang="fr-FR" dirty="0" err="1"/>
              <a:t>Ebene</a:t>
            </a:r>
            <a:endParaRPr lang="fr-FR" dirty="0"/>
          </a:p>
          <a:p>
            <a:pPr lvl="4"/>
            <a:r>
              <a:rPr lang="fr-FR" dirty="0" err="1"/>
              <a:t>Fünfte</a:t>
            </a:r>
            <a:r>
              <a:rPr lang="fr-FR" dirty="0"/>
              <a:t> </a:t>
            </a:r>
            <a:r>
              <a:rPr lang="fr-FR" dirty="0" err="1"/>
              <a:t>Ebene</a:t>
            </a:r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A7E8-472F-3841-8202-304F511408B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877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Potentially the only variety in the top 3 categories for G3, </a:t>
            </a:r>
            <a:r>
              <a:rPr lang="en-GB" dirty="0" err="1"/>
              <a:t>uks</a:t>
            </a:r>
            <a:r>
              <a:rPr lang="en-GB" dirty="0"/>
              <a:t> &amp; good distilling.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C8547-2D91-43AB-9C6D-AE87657A9B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97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6.png"/><Relationship Id="rId9" Type="http://schemas.openxmlformats.org/officeDocument/2006/relationships/image" Target="../media/image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2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png"/><Relationship Id="rId5" Type="http://schemas.openxmlformats.org/officeDocument/2006/relationships/image" Target="../media/image4.emf"/><Relationship Id="rId4" Type="http://schemas.openxmlformats.org/officeDocument/2006/relationships/image" Target="../media/image5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7.png"/><Relationship Id="rId26" Type="http://schemas.openxmlformats.org/officeDocument/2006/relationships/image" Target="../media/image17.png"/><Relationship Id="rId3" Type="http://schemas.openxmlformats.org/officeDocument/2006/relationships/image" Target="../media/image18.png"/><Relationship Id="rId21" Type="http://schemas.openxmlformats.org/officeDocument/2006/relationships/image" Target="../media/image31.png"/><Relationship Id="rId34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15.png"/><Relationship Id="rId17" Type="http://schemas.openxmlformats.org/officeDocument/2006/relationships/image" Target="../media/image29.png"/><Relationship Id="rId25" Type="http://schemas.openxmlformats.org/officeDocument/2006/relationships/image" Target="../media/image16.png"/><Relationship Id="rId33" Type="http://schemas.openxmlformats.org/officeDocument/2006/relationships/image" Target="../media/image39.png"/><Relationship Id="rId2" Type="http://schemas.openxmlformats.org/officeDocument/2006/relationships/image" Target="../media/image4.emf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9.png"/><Relationship Id="rId32" Type="http://schemas.openxmlformats.org/officeDocument/2006/relationships/image" Target="../media/image14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28" Type="http://schemas.openxmlformats.org/officeDocument/2006/relationships/image" Target="../media/image35.png"/><Relationship Id="rId10" Type="http://schemas.openxmlformats.org/officeDocument/2006/relationships/image" Target="../media/image5.png"/><Relationship Id="rId19" Type="http://schemas.openxmlformats.org/officeDocument/2006/relationships/image" Target="../media/image8.png"/><Relationship Id="rId31" Type="http://schemas.openxmlformats.org/officeDocument/2006/relationships/image" Target="../media/image38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6.png"/><Relationship Id="rId22" Type="http://schemas.openxmlformats.org/officeDocument/2006/relationships/image" Target="../media/image32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8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version 2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379912"/>
            <a:ext cx="8229600" cy="1943233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4" name="Freihandform 13"/>
          <p:cNvSpPr/>
          <p:nvPr userDrawn="1"/>
        </p:nvSpPr>
        <p:spPr>
          <a:xfrm>
            <a:off x="1060252" y="4602934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1060252" y="5374522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89" y="4600681"/>
            <a:ext cx="7949317" cy="778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 of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5" name="Bild 31" descr="LG_Icons_Sunflower_r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51" y="4162557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450" y="4153871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67" y="4171950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581" y="4153871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45" y="4153871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 11" descr="Limagrain_Logo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21" name="Image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forage maiz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60450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Maize</a:t>
            </a:r>
            <a:r>
              <a:rPr lang="fr-FR" dirty="0"/>
              <a:t> (</a:t>
            </a:r>
            <a:r>
              <a:rPr lang="fr-FR" dirty="0" err="1"/>
              <a:t>silage</a:t>
            </a:r>
            <a:r>
              <a:rPr lang="fr-FR" dirty="0"/>
              <a:t>)</a:t>
            </a:r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sp>
        <p:nvSpPr>
          <p:cNvPr id="20" name="Freihandform 19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22" name="Bild 28" descr="LG_Icons_Maize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22" y="3681338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unflower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1074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074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sunflower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1050925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4" name="Bild 32" descr="LG_Icons_Sunflower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" y="3666925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97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forag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50925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forage</a:t>
            </a:r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sp>
        <p:nvSpPr>
          <p:cNvPr id="20" name="Freihandform 19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3" name="Bild 24" descr="LG_Icons_Forage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85" y="3680860"/>
            <a:ext cx="588880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cereals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cereals</a:t>
            </a:r>
            <a:r>
              <a:rPr lang="fr-FR" dirty="0"/>
              <a:t>/</a:t>
            </a:r>
            <a:r>
              <a:rPr lang="fr-FR" dirty="0" err="1"/>
              <a:t>wheat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1050925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4" name="Bild 5" descr="LG_Icons_Cereals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3673769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arley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97965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97965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slide for </a:t>
            </a:r>
            <a:r>
              <a:rPr lang="fr-FR" dirty="0" err="1"/>
              <a:t>barley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1050925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ihandform 15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4" name="Bild 3" descr="LG_Icons_Barley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4" y="3678020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2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ea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peas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1050925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ihandform 21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4" name="Bild 30" descr="LG_Icons_Peas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670828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09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ilseed rap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60450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oilseed</a:t>
            </a:r>
            <a:r>
              <a:rPr lang="fr-FR" dirty="0"/>
              <a:t> </a:t>
            </a:r>
            <a:r>
              <a:rPr lang="fr-FR" dirty="0" err="1"/>
              <a:t>rape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sp>
        <p:nvSpPr>
          <p:cNvPr id="20" name="Freihandform 19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22" name="Bild 34" descr="LG_Icons_Rape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50" y="3676047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923925" y="4512012"/>
            <a:ext cx="8229600" cy="1811134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78914" y="4754806"/>
            <a:ext cx="7949317" cy="778409"/>
          </a:xfrm>
        </p:spPr>
        <p:txBody>
          <a:bodyPr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000E"/>
              </a:buClr>
              <a:buSzPct val="75000"/>
              <a:buFont typeface="Wingdings" charset="2"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</a:p>
        </p:txBody>
      </p:sp>
      <p:sp>
        <p:nvSpPr>
          <p:cNvPr id="21" name="Freihandform 20"/>
          <p:cNvSpPr/>
          <p:nvPr userDrawn="1"/>
        </p:nvSpPr>
        <p:spPr>
          <a:xfrm>
            <a:off x="1069777" y="4757059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2" name="Freihandform 21"/>
          <p:cNvSpPr/>
          <p:nvPr userDrawn="1"/>
        </p:nvSpPr>
        <p:spPr>
          <a:xfrm>
            <a:off x="1069777" y="5528647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3" name="Bild 31" descr="LG_Icons_Sunflower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276" y="4305432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450" y="4296746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67" y="4314825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581" y="4296746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170" y="4296746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 14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2" name="Bild 11" descr="Limagrain_Logo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6" name="Image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914400" y="3958968"/>
            <a:ext cx="8229600" cy="236417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3" name="Freihandform 22"/>
          <p:cNvSpPr/>
          <p:nvPr userDrawn="1"/>
        </p:nvSpPr>
        <p:spPr>
          <a:xfrm>
            <a:off x="1060252" y="4184483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5" name="Freihandform 24"/>
          <p:cNvSpPr/>
          <p:nvPr userDrawn="1"/>
        </p:nvSpPr>
        <p:spPr>
          <a:xfrm>
            <a:off x="1060252" y="6072379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6" name="Textfeld 25"/>
          <p:cNvSpPr txBox="1"/>
          <p:nvPr userDrawn="1"/>
        </p:nvSpPr>
        <p:spPr>
          <a:xfrm>
            <a:off x="2619208" y="4244744"/>
            <a:ext cx="4789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chemeClr val="bg1"/>
                </a:solidFill>
              </a:rPr>
              <a:t>Limagrain</a:t>
            </a:r>
            <a:r>
              <a:rPr lang="fr-FR" sz="1400" dirty="0">
                <a:solidFill>
                  <a:schemeClr val="bg1"/>
                </a:solidFill>
              </a:rPr>
              <a:t> Country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Mailing</a:t>
            </a:r>
            <a:r>
              <a:rPr lang="fr-FR" sz="1400" baseline="0" dirty="0">
                <a:solidFill>
                  <a:schemeClr val="bg1"/>
                </a:solidFill>
              </a:rPr>
              <a:t> </a:t>
            </a:r>
            <a:r>
              <a:rPr lang="fr-FR" sz="1400" baseline="0" dirty="0" err="1">
                <a:solidFill>
                  <a:schemeClr val="bg1"/>
                </a:solidFill>
              </a:rPr>
              <a:t>A</a:t>
            </a:r>
            <a:r>
              <a:rPr lang="fr-FR" sz="1400" dirty="0" err="1">
                <a:solidFill>
                  <a:schemeClr val="bg1"/>
                </a:solidFill>
              </a:rPr>
              <a:t>ddress</a:t>
            </a:r>
            <a:endParaRPr lang="fr-FR" sz="1400" dirty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Phone 0(0) 0 00 00 00</a:t>
            </a:r>
            <a:r>
              <a:rPr lang="fr-FR" sz="1400" baseline="0" dirty="0">
                <a:solidFill>
                  <a:schemeClr val="bg1"/>
                </a:solidFill>
              </a:rPr>
              <a:t> 00</a:t>
            </a:r>
          </a:p>
          <a:p>
            <a:pPr algn="ctr"/>
            <a:endParaRPr lang="fr-FR" sz="1200" baseline="0" dirty="0">
              <a:solidFill>
                <a:schemeClr val="bg1"/>
              </a:solidFill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0" baseline="0" dirty="0">
                <a:solidFill>
                  <a:schemeClr val="bg1"/>
                </a:solidFill>
              </a:rPr>
              <a:t>www.lgseeds.country</a:t>
            </a:r>
            <a:endParaRPr lang="fr-FR" sz="2400" b="0" dirty="0">
              <a:solidFill>
                <a:schemeClr val="bg1"/>
              </a:solidFill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12" name="Bild 2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39172" y="754954"/>
            <a:ext cx="2575878" cy="2575878"/>
          </a:xfrm>
          <a:prstGeom prst="rect">
            <a:avLst/>
          </a:prstGeom>
        </p:spPr>
      </p:pic>
      <p:pic>
        <p:nvPicPr>
          <p:cNvPr id="10" name="Bild 31" descr="LG_Icons_Sunflower_red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326" y="3724407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450" y="3715721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67" y="3733800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581" y="3715721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220" y="3715721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 userDrawn="1"/>
        </p:nvSpPr>
        <p:spPr>
          <a:xfrm>
            <a:off x="1069777" y="5792748"/>
            <a:ext cx="2273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 err="1">
                <a:solidFill>
                  <a:schemeClr val="bg1"/>
                </a:solidFill>
              </a:rPr>
              <a:t>Legal</a:t>
            </a:r>
            <a:r>
              <a:rPr lang="fr-FR" sz="800" dirty="0">
                <a:solidFill>
                  <a:schemeClr val="bg1"/>
                </a:solidFill>
              </a:rPr>
              <a:t> mention </a:t>
            </a:r>
            <a:r>
              <a:rPr lang="fr-FR" sz="800" dirty="0" err="1">
                <a:solidFill>
                  <a:schemeClr val="bg1"/>
                </a:solidFill>
              </a:rPr>
              <a:t>lorem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ipsum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dolor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sit</a:t>
            </a:r>
            <a:r>
              <a:rPr lang="fr-FR" sz="800" dirty="0">
                <a:solidFill>
                  <a:schemeClr val="bg1"/>
                </a:solidFill>
              </a:rPr>
              <a:t> </a:t>
            </a:r>
            <a:r>
              <a:rPr lang="fr-FR" sz="800" dirty="0" err="1">
                <a:solidFill>
                  <a:schemeClr val="bg1"/>
                </a:solidFill>
              </a:rPr>
              <a:t>amet</a:t>
            </a:r>
            <a:endParaRPr lang="fr-FR" sz="800" dirty="0">
              <a:solidFill>
                <a:schemeClr val="bg1"/>
              </a:solidFill>
            </a:endParaRPr>
          </a:p>
          <a:p>
            <a:endParaRPr lang="fr-FR" sz="800" dirty="0"/>
          </a:p>
        </p:txBody>
      </p:sp>
      <p:pic>
        <p:nvPicPr>
          <p:cNvPr id="19" name="Bild 1" descr="facebook_icon_white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346" y="5751713"/>
            <a:ext cx="207264" cy="210312"/>
          </a:xfrm>
          <a:prstGeom prst="rect">
            <a:avLst/>
          </a:prstGeom>
        </p:spPr>
      </p:pic>
      <p:pic>
        <p:nvPicPr>
          <p:cNvPr id="20" name="Bild 2" descr="twitter_icon_white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668" y="5751713"/>
            <a:ext cx="207264" cy="210312"/>
          </a:xfrm>
          <a:prstGeom prst="rect">
            <a:avLst/>
          </a:prstGeom>
        </p:spPr>
      </p:pic>
      <p:pic>
        <p:nvPicPr>
          <p:cNvPr id="22" name="Bild 3" descr="youtube_icon_white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317" y="5744242"/>
            <a:ext cx="179832" cy="210312"/>
          </a:xfrm>
          <a:prstGeom prst="rect">
            <a:avLst/>
          </a:prstGeom>
        </p:spPr>
      </p:pic>
      <p:sp>
        <p:nvSpPr>
          <p:cNvPr id="27" name="Textplatzhalter 32"/>
          <p:cNvSpPr txBox="1">
            <a:spLocks/>
          </p:cNvSpPr>
          <p:nvPr userDrawn="1"/>
        </p:nvSpPr>
        <p:spPr>
          <a:xfrm>
            <a:off x="895350" y="6442540"/>
            <a:ext cx="1565770" cy="289373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24" name="Bild 11" descr="Limagrain_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version 2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914400" y="3958968"/>
            <a:ext cx="8229600" cy="236417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1" name="Freihandform 20"/>
          <p:cNvSpPr/>
          <p:nvPr userDrawn="1"/>
        </p:nvSpPr>
        <p:spPr>
          <a:xfrm>
            <a:off x="1069777" y="4184483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2" name="Freihandform 21"/>
          <p:cNvSpPr/>
          <p:nvPr userDrawn="1"/>
        </p:nvSpPr>
        <p:spPr>
          <a:xfrm>
            <a:off x="1069777" y="6072379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7" name="Bild 1" descr="facebook_icon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889" y="5798366"/>
            <a:ext cx="207264" cy="210312"/>
          </a:xfrm>
          <a:prstGeom prst="rect">
            <a:avLst/>
          </a:prstGeom>
        </p:spPr>
      </p:pic>
      <p:pic>
        <p:nvPicPr>
          <p:cNvPr id="20" name="Bild 3" descr="youtube_icon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603" y="5800225"/>
            <a:ext cx="179832" cy="21031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17" y="3694450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Bild 11" descr="Limagrain_Logo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3" name="Image 1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  <p:sp>
        <p:nvSpPr>
          <p:cNvPr id="16" name="Textfeld 22"/>
          <p:cNvSpPr txBox="1"/>
          <p:nvPr userDrawn="1"/>
        </p:nvSpPr>
        <p:spPr>
          <a:xfrm>
            <a:off x="1011783" y="4181076"/>
            <a:ext cx="7969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Limagrain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Europe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Biopôle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Clermont-Limagne – Rue Henri Mondor - 63360 Saint-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Beauzire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-  FRANCE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Tél. : +33 (0)4 15 40 03 00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S.A. au capital de 9 229 894,75 € - SIREN 542 009 824  RCS Clermont-Ferrand- APE : 0111Z  - N° TVA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intracomm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 </a:t>
            </a:r>
            <a:b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</a:b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FR54 542 009 824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ADVANTA® </a:t>
            </a:r>
            <a:r>
              <a:rPr kumimoji="0" lang="fr-FR" sz="9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is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a </a:t>
            </a:r>
            <a:r>
              <a:rPr kumimoji="0" lang="fr-FR" sz="9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trademark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of </a:t>
            </a:r>
            <a:r>
              <a:rPr kumimoji="0" lang="fr-FR" sz="9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Advanta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fr-FR" sz="9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Netherlands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Holdings  BV. Photos : </a:t>
            </a:r>
            <a:r>
              <a:rPr kumimoji="0" lang="fr-FR" sz="9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Watier</a:t>
            </a:r>
            <a:r>
              <a:rPr kumimoji="0" lang="fr-FR" sz="9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Visuel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www.limagrain-europe.com</a:t>
            </a:r>
          </a:p>
        </p:txBody>
      </p:sp>
    </p:spTree>
    <p:extLst>
      <p:ext uri="{BB962C8B-B14F-4D97-AF65-F5344CB8AC3E}">
        <p14:creationId xmlns:p14="http://schemas.microsoft.com/office/powerpoint/2010/main" val="31417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379912"/>
            <a:ext cx="8229600" cy="1943233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4" name="Freihandform 13"/>
          <p:cNvSpPr/>
          <p:nvPr userDrawn="1"/>
        </p:nvSpPr>
        <p:spPr>
          <a:xfrm>
            <a:off x="1060252" y="4602934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3" name="Freihandform 12"/>
          <p:cNvSpPr/>
          <p:nvPr userDrawn="1"/>
        </p:nvSpPr>
        <p:spPr>
          <a:xfrm>
            <a:off x="1060252" y="5374522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22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89" y="4600681"/>
            <a:ext cx="7949317" cy="778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 of </a:t>
            </a:r>
            <a:r>
              <a:rPr lang="fr-FR" dirty="0" err="1"/>
              <a:t>presentation</a:t>
            </a:r>
            <a:endParaRPr lang="fr-FR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39172" y="754954"/>
            <a:ext cx="2575878" cy="257587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  <p:pic>
        <p:nvPicPr>
          <p:cNvPr id="17" name="Bild 31" descr="LG_Icons_Sunflower_r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51" y="4162557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450" y="4153871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67" y="4171950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581" y="4153871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45" y="4153871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platzhalter 32"/>
          <p:cNvSpPr txBox="1">
            <a:spLocks/>
          </p:cNvSpPr>
          <p:nvPr userDrawn="1"/>
        </p:nvSpPr>
        <p:spPr>
          <a:xfrm>
            <a:off x="895350" y="6442540"/>
            <a:ext cx="1565770" cy="289373"/>
          </a:xfrm>
          <a:prstGeom prst="rect">
            <a:avLst/>
          </a:prstGeom>
        </p:spPr>
        <p:txBody>
          <a:bodyPr lIns="3600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18" name="Bild 11" descr="Limagrain_Logo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0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4716463"/>
          </a:xfrm>
        </p:spPr>
        <p:txBody>
          <a:bodyPr/>
          <a:lstStyle>
            <a:lvl1pPr marL="244726" indent="-244726">
              <a:buClr>
                <a:schemeClr val="bg2"/>
              </a:buClr>
              <a:buFont typeface="Webdings" pitchFamily="18" charset="2"/>
              <a:buChar char="="/>
              <a:defRPr/>
            </a:lvl1pPr>
            <a:lvl2pPr marL="548068" indent="-230072">
              <a:buClr>
                <a:srgbClr val="B0BA25"/>
              </a:buClr>
              <a:buFont typeface="Wingdings 2" pitchFamily="18" charset="2"/>
              <a:buChar char=""/>
              <a:defRPr/>
            </a:lvl2pPr>
            <a:lvl3pPr marL="962782" indent="-250587">
              <a:buClr>
                <a:schemeClr val="tx2"/>
              </a:buClr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32863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285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9489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ll species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9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60450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 userDrawn="1"/>
        </p:nvSpPr>
        <p:spPr>
          <a:xfrm>
            <a:off x="106025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939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Slide for all </a:t>
            </a:r>
            <a:r>
              <a:rPr lang="fr-FR" dirty="0" err="1"/>
              <a:t>species</a:t>
            </a:r>
            <a:r>
              <a:rPr lang="fr-FR" dirty="0"/>
              <a:t> for </a:t>
            </a:r>
            <a:r>
              <a:rPr lang="fr-FR" dirty="0" err="1"/>
              <a:t>example</a:t>
            </a:r>
            <a:endParaRPr lang="fr-FR" dirty="0"/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3" name="Bild 31" descr="LG_Icons_Sunflower_r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751" y="3886332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450" y="3877646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67" y="3895725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581" y="3877646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8645" y="3877646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 11" descr="Limagrain_Logo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9" name="Image 1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729997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ihandform 8"/>
          <p:cNvSpPr/>
          <p:nvPr userDrawn="1"/>
        </p:nvSpPr>
        <p:spPr>
          <a:xfrm>
            <a:off x="603052" y="482950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0" name="Freihandform 9"/>
          <p:cNvSpPr/>
          <p:nvPr userDrawn="1"/>
        </p:nvSpPr>
        <p:spPr>
          <a:xfrm>
            <a:off x="603052" y="5322875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638709" y="192979"/>
            <a:ext cx="6603387" cy="80271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Headline</a:t>
            </a:r>
          </a:p>
        </p:txBody>
      </p:sp>
      <p:sp>
        <p:nvSpPr>
          <p:cNvPr id="21" name="Textplatzhalter 32"/>
          <p:cNvSpPr txBox="1">
            <a:spLocks/>
          </p:cNvSpPr>
          <p:nvPr userDrawn="1"/>
        </p:nvSpPr>
        <p:spPr>
          <a:xfrm>
            <a:off x="323187" y="6462467"/>
            <a:ext cx="1565770" cy="28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38709" y="732171"/>
            <a:ext cx="6603387" cy="71755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77777A"/>
                </a:solidFill>
              </a:defRPr>
            </a:lvl1pPr>
          </a:lstStyle>
          <a:p>
            <a:pPr lvl="0"/>
            <a:r>
              <a:rPr lang="fr-FR" dirty="0" err="1"/>
              <a:t>Subhead</a:t>
            </a:r>
            <a:endParaRPr lang="fr-FR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V="1">
            <a:off x="386397" y="6381038"/>
            <a:ext cx="8757603" cy="6318"/>
          </a:xfrm>
          <a:prstGeom prst="line">
            <a:avLst/>
          </a:prstGeom>
          <a:ln w="12700" cmpd="sng">
            <a:solidFill>
              <a:srgbClr val="E30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buSzPct val="75000"/>
              <a:buFontTx/>
              <a:buBlip>
                <a:blip r:embed="rId7"/>
              </a:buBlip>
              <a:defRPr baseline="0"/>
            </a:lvl1pPr>
            <a:lvl2pPr>
              <a:defRPr/>
            </a:lvl2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bullet</a:t>
            </a:r>
            <a:r>
              <a:rPr lang="fr-FR" dirty="0"/>
              <a:t> point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bullet</a:t>
            </a:r>
            <a:r>
              <a:rPr lang="fr-FR" dirty="0"/>
              <a:t> point</a:t>
            </a:r>
          </a:p>
        </p:txBody>
      </p:sp>
      <p:pic>
        <p:nvPicPr>
          <p:cNvPr id="12" name="Bild 11" descr="Limagrain_Logo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5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3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ihandform 8"/>
          <p:cNvSpPr/>
          <p:nvPr userDrawn="1"/>
        </p:nvSpPr>
        <p:spPr>
          <a:xfrm>
            <a:off x="603052" y="482950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0" name="Freihandform 9"/>
          <p:cNvSpPr/>
          <p:nvPr userDrawn="1"/>
        </p:nvSpPr>
        <p:spPr>
          <a:xfrm>
            <a:off x="603052" y="5322875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638709" y="75544"/>
            <a:ext cx="6603387" cy="826316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Content / 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38709" y="732171"/>
            <a:ext cx="6603387" cy="717550"/>
          </a:xfrm>
        </p:spPr>
        <p:txBody>
          <a:bodyPr>
            <a:noAutofit/>
          </a:bodyPr>
          <a:lstStyle>
            <a:lvl1pPr marL="0" indent="0">
              <a:buNone/>
              <a:defRPr b="1" baseline="0">
                <a:solidFill>
                  <a:srgbClr val="77777A"/>
                </a:solidFill>
              </a:defRPr>
            </a:lvl1pPr>
          </a:lstStyle>
          <a:p>
            <a:pPr lvl="0"/>
            <a:r>
              <a:rPr lang="fr-FR" dirty="0" err="1"/>
              <a:t>Subhead</a:t>
            </a:r>
            <a:r>
              <a:rPr lang="fr-FR" dirty="0"/>
              <a:t>, if </a:t>
            </a:r>
            <a:r>
              <a:rPr lang="fr-FR" dirty="0" err="1"/>
              <a:t>necessary</a:t>
            </a:r>
            <a:endParaRPr lang="fr-FR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V="1">
            <a:off x="386397" y="6381038"/>
            <a:ext cx="8757603" cy="6318"/>
          </a:xfrm>
          <a:prstGeom prst="line">
            <a:avLst/>
          </a:prstGeom>
          <a:ln w="12700" cmpd="sng">
            <a:solidFill>
              <a:srgbClr val="E30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>
              <a:buClr>
                <a:schemeClr val="tx1"/>
              </a:buClr>
              <a:buSzPct val="75000"/>
              <a:buFont typeface="+mj-lt"/>
              <a:buAutoNum type="arabicPeriod"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Topic</a:t>
            </a:r>
          </a:p>
          <a:p>
            <a:pPr lvl="0"/>
            <a:r>
              <a:rPr lang="fr-FR" dirty="0"/>
              <a:t>Topic</a:t>
            </a:r>
          </a:p>
          <a:p>
            <a:pPr lvl="0"/>
            <a:r>
              <a:rPr lang="fr-FR" dirty="0"/>
              <a:t>Topic</a:t>
            </a:r>
          </a:p>
          <a:p>
            <a:pPr lvl="0"/>
            <a:endParaRPr lang="fr-FR" dirty="0"/>
          </a:p>
        </p:txBody>
      </p:sp>
      <p:sp>
        <p:nvSpPr>
          <p:cNvPr id="11" name="Textplatzhalter 32"/>
          <p:cNvSpPr txBox="1">
            <a:spLocks/>
          </p:cNvSpPr>
          <p:nvPr userDrawn="1"/>
        </p:nvSpPr>
        <p:spPr>
          <a:xfrm>
            <a:off x="323187" y="6462467"/>
            <a:ext cx="1565770" cy="28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12" name="Bild 11" descr="Limagrain_Logo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8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192633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ihandform 8"/>
          <p:cNvSpPr/>
          <p:nvPr userDrawn="1"/>
        </p:nvSpPr>
        <p:spPr>
          <a:xfrm>
            <a:off x="603052" y="482950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10" name="Freihandform 9"/>
          <p:cNvSpPr/>
          <p:nvPr userDrawn="1"/>
        </p:nvSpPr>
        <p:spPr>
          <a:xfrm>
            <a:off x="603052" y="5322875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26" name="Bild 2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638709" y="192979"/>
            <a:ext cx="7048091" cy="80271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Headline</a:t>
            </a:r>
          </a:p>
        </p:txBody>
      </p:sp>
      <p:sp>
        <p:nvSpPr>
          <p:cNvPr id="21" name="Textplatzhalter 32"/>
          <p:cNvSpPr txBox="1">
            <a:spLocks/>
          </p:cNvSpPr>
          <p:nvPr userDrawn="1"/>
        </p:nvSpPr>
        <p:spPr>
          <a:xfrm>
            <a:off x="323187" y="6462467"/>
            <a:ext cx="1565770" cy="28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 flipV="1">
            <a:off x="386397" y="6381038"/>
            <a:ext cx="8757603" cy="6318"/>
          </a:xfrm>
          <a:prstGeom prst="line">
            <a:avLst/>
          </a:prstGeom>
          <a:ln w="12700" cmpd="sng">
            <a:solidFill>
              <a:srgbClr val="E30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Limagrain_Logo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5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sp>
        <p:nvSpPr>
          <p:cNvPr id="28" name="Titel 1"/>
          <p:cNvSpPr>
            <a:spLocks noGrp="1"/>
          </p:cNvSpPr>
          <p:nvPr>
            <p:ph type="title" hasCustomPrompt="1"/>
          </p:nvPr>
        </p:nvSpPr>
        <p:spPr>
          <a:xfrm>
            <a:off x="1638709" y="75544"/>
            <a:ext cx="6603387" cy="826316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3200" b="1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Content / Agenda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638709" y="732171"/>
            <a:ext cx="6603387" cy="71755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77777A"/>
                </a:solidFill>
              </a:defRPr>
            </a:lvl1pPr>
          </a:lstStyle>
          <a:p>
            <a:pPr lvl="0"/>
            <a:r>
              <a:rPr lang="fr-FR" dirty="0"/>
              <a:t>You have to copy the </a:t>
            </a:r>
            <a:r>
              <a:rPr lang="fr-FR" dirty="0" err="1"/>
              <a:t>icons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slide master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V="1">
            <a:off x="386397" y="6381038"/>
            <a:ext cx="8757603" cy="6318"/>
          </a:xfrm>
          <a:prstGeom prst="line">
            <a:avLst/>
          </a:prstGeom>
          <a:ln w="12700" cmpd="sng">
            <a:solidFill>
              <a:srgbClr val="E30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32" y="2121828"/>
            <a:ext cx="37241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ild 31" descr="LG_Icons_Sunflower_r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82" y="3159666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46" y="2649026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ba\Desktop\LG_Red_Dot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82" y="1621200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1643838" y="1581150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/>
              <a:t>General Topic</a:t>
            </a:r>
          </a:p>
        </p:txBody>
      </p:sp>
      <p:sp>
        <p:nvSpPr>
          <p:cNvPr id="25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1643838" y="2101803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Maize</a:t>
            </a:r>
            <a:r>
              <a:rPr lang="fr-FR" dirty="0"/>
              <a:t> Topic</a:t>
            </a:r>
          </a:p>
        </p:txBody>
      </p:sp>
      <p:sp>
        <p:nvSpPr>
          <p:cNvPr id="27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1643549" y="2622950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Wheat</a:t>
            </a:r>
            <a:r>
              <a:rPr lang="fr-FR" dirty="0"/>
              <a:t> Topic</a:t>
            </a:r>
          </a:p>
        </p:txBody>
      </p:sp>
      <p:sp>
        <p:nvSpPr>
          <p:cNvPr id="29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1643838" y="3131091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Sunflower</a:t>
            </a:r>
            <a:r>
              <a:rPr lang="fr-FR" dirty="0"/>
              <a:t> Topic</a:t>
            </a:r>
          </a:p>
        </p:txBody>
      </p:sp>
      <p:sp>
        <p:nvSpPr>
          <p:cNvPr id="30" name="Inhaltsplatzhalter 7"/>
          <p:cNvSpPr>
            <a:spLocks noGrp="1"/>
          </p:cNvSpPr>
          <p:nvPr>
            <p:ph sz="quarter" idx="16" hasCustomPrompt="1"/>
          </p:nvPr>
        </p:nvSpPr>
        <p:spPr>
          <a:xfrm>
            <a:off x="1643838" y="3690432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Oilseed</a:t>
            </a:r>
            <a:r>
              <a:rPr lang="fr-FR" dirty="0"/>
              <a:t> </a:t>
            </a:r>
            <a:r>
              <a:rPr lang="fr-FR" dirty="0" err="1"/>
              <a:t>rape</a:t>
            </a:r>
            <a:r>
              <a:rPr lang="fr-FR" dirty="0"/>
              <a:t> Topic</a:t>
            </a:r>
          </a:p>
        </p:txBody>
      </p:sp>
      <p:sp>
        <p:nvSpPr>
          <p:cNvPr id="31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1643549" y="4207416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Soybean</a:t>
            </a:r>
            <a:r>
              <a:rPr lang="fr-FR" dirty="0"/>
              <a:t> Topic</a:t>
            </a:r>
          </a:p>
        </p:txBody>
      </p:sp>
      <p:sp>
        <p:nvSpPr>
          <p:cNvPr id="32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1643838" y="4759866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Barley</a:t>
            </a:r>
            <a:r>
              <a:rPr lang="fr-FR" dirty="0"/>
              <a:t> Topic</a:t>
            </a:r>
          </a:p>
        </p:txBody>
      </p:sp>
      <p:sp>
        <p:nvSpPr>
          <p:cNvPr id="33" name="Inhaltsplatzhalter 7"/>
          <p:cNvSpPr>
            <a:spLocks noGrp="1"/>
          </p:cNvSpPr>
          <p:nvPr>
            <p:ph sz="quarter" idx="19" hasCustomPrompt="1"/>
          </p:nvPr>
        </p:nvSpPr>
        <p:spPr>
          <a:xfrm>
            <a:off x="1643838" y="5245641"/>
            <a:ext cx="6239687" cy="400050"/>
          </a:xfrm>
          <a:ln w="19050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1600" b="1" baseline="0"/>
            </a:lvl1pPr>
          </a:lstStyle>
          <a:p>
            <a:pPr lvl="0"/>
            <a:r>
              <a:rPr lang="fr-FR" dirty="0" err="1"/>
              <a:t>Lindseed</a:t>
            </a:r>
            <a:r>
              <a:rPr lang="fr-FR" dirty="0"/>
              <a:t> Topic</a:t>
            </a:r>
          </a:p>
        </p:txBody>
      </p:sp>
      <p:pic>
        <p:nvPicPr>
          <p:cNvPr id="34" name="Picture 2" descr="\\192.168.0.210\daten_server\_IN ARBEIT\LIMAGRAIN\0243.15.0574_02 LIM Prozess Markenentwicklung international - Creation\01_PowerPoint\__barley\LG_Icons_Barley_re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56" y="4802274"/>
            <a:ext cx="371475" cy="36195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09" y="3719007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\\192.168.0.210\daten_server\_IN ARBEIT\LIMAGRAIN\0243.15.0574_02 LIM Prozess Markenentwicklung international - Creation\01_PowerPoint\__Soybean\LG_Icons_Soybean_red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356" y="4248123"/>
            <a:ext cx="362927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C:\Users\nba\Desktop\PowerPoint_LG\PowerPoint_LG\LG_Icons_lindseed_red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60" y="5276166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platzhalter 32"/>
          <p:cNvSpPr txBox="1">
            <a:spLocks/>
          </p:cNvSpPr>
          <p:nvPr userDrawn="1"/>
        </p:nvSpPr>
        <p:spPr>
          <a:xfrm>
            <a:off x="323187" y="6462467"/>
            <a:ext cx="1565770" cy="28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24" name="Bild 11" descr="Limagrain_Logo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1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38871" y="182200"/>
            <a:ext cx="6603387" cy="462124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77777A"/>
                </a:solidFill>
              </a:defRPr>
            </a:lvl1pPr>
          </a:lstStyle>
          <a:p>
            <a:pPr lvl="0"/>
            <a:r>
              <a:rPr lang="fr-FR" dirty="0"/>
              <a:t>For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items, </a:t>
            </a:r>
            <a:r>
              <a:rPr lang="fr-FR" dirty="0" err="1"/>
              <a:t>please</a:t>
            </a:r>
            <a:r>
              <a:rPr lang="fr-FR" dirty="0"/>
              <a:t> open the </a:t>
            </a:r>
            <a:r>
              <a:rPr lang="fr-FR" dirty="0" err="1"/>
              <a:t>mask</a:t>
            </a:r>
            <a:endParaRPr lang="fr-FR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V="1">
            <a:off x="386397" y="6381038"/>
            <a:ext cx="8757603" cy="6318"/>
          </a:xfrm>
          <a:prstGeom prst="line">
            <a:avLst/>
          </a:prstGeom>
          <a:ln w="12700" cmpd="sng">
            <a:solidFill>
              <a:srgbClr val="E30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 5" descr="LG_Icons_Cereals_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537" y="2722554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Bild 15" descr="icon_cotton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07" y="2073860"/>
            <a:ext cx="588880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Bild 21" descr="icon_fodder-beet_whi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2" y="1339708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Bild 24" descr="LG_Icons_Forage_white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563" y="5614503"/>
            <a:ext cx="588880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Bild 26" descr="LG_Icons_grainMaize_white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493" y="1287796"/>
            <a:ext cx="609361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Bild 28" descr="LG_Icons_Maize_white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968" y="1996224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Bild 30" descr="LG_Icons_Peas_white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216" y="622888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Bild 31" descr="LG_Icons_Sunflower_red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769" y="3590991"/>
            <a:ext cx="359664" cy="350520"/>
          </a:xfrm>
          <a:prstGeom prst="rect">
            <a:avLst/>
          </a:prstGeom>
          <a:effectLst>
            <a:outerShdw blurRad="50800" dist="38100" dir="2700000" sx="95000" sy="95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Bild 34" descr="LG_Icons_Rape_white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543" y="4170132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feld 5"/>
          <p:cNvSpPr txBox="1"/>
          <p:nvPr userDrawn="1"/>
        </p:nvSpPr>
        <p:spPr>
          <a:xfrm>
            <a:off x="357822" y="1432266"/>
            <a:ext cx="1252312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Maize</a:t>
            </a:r>
            <a:r>
              <a:rPr lang="fr-FR" sz="1300" dirty="0">
                <a:solidFill>
                  <a:schemeClr val="tx1"/>
                </a:solidFill>
              </a:rPr>
              <a:t> (grain)</a:t>
            </a:r>
          </a:p>
        </p:txBody>
      </p:sp>
      <p:sp>
        <p:nvSpPr>
          <p:cNvPr id="42" name="Rectangle 63"/>
          <p:cNvSpPr/>
          <p:nvPr userDrawn="1"/>
        </p:nvSpPr>
        <p:spPr>
          <a:xfrm>
            <a:off x="3406638" y="1456112"/>
            <a:ext cx="394138" cy="299545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44" name="Textfeld 43"/>
          <p:cNvSpPr txBox="1"/>
          <p:nvPr userDrawn="1"/>
        </p:nvSpPr>
        <p:spPr>
          <a:xfrm>
            <a:off x="357822" y="2818817"/>
            <a:ext cx="774047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Wheat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 userDrawn="1"/>
        </p:nvSpPr>
        <p:spPr>
          <a:xfrm>
            <a:off x="357822" y="3548159"/>
            <a:ext cx="919251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Sunflower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 userDrawn="1"/>
        </p:nvSpPr>
        <p:spPr>
          <a:xfrm>
            <a:off x="357822" y="4297234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Oilseed</a:t>
            </a:r>
            <a:r>
              <a:rPr lang="fr-FR" sz="1300" dirty="0">
                <a:solidFill>
                  <a:schemeClr val="tx1"/>
                </a:solidFill>
              </a:rPr>
              <a:t> </a:t>
            </a:r>
            <a:r>
              <a:rPr lang="fr-FR" sz="1300" dirty="0" err="1">
                <a:solidFill>
                  <a:schemeClr val="tx1"/>
                </a:solidFill>
              </a:rPr>
              <a:t>Rape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7" name="Textfeld 46"/>
          <p:cNvSpPr txBox="1"/>
          <p:nvPr userDrawn="1"/>
        </p:nvSpPr>
        <p:spPr>
          <a:xfrm>
            <a:off x="357822" y="4982711"/>
            <a:ext cx="741987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Barley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8" name="Textfeld 47"/>
          <p:cNvSpPr txBox="1"/>
          <p:nvPr userDrawn="1"/>
        </p:nvSpPr>
        <p:spPr>
          <a:xfrm>
            <a:off x="357822" y="5754782"/>
            <a:ext cx="79411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>
                <a:solidFill>
                  <a:schemeClr val="tx1"/>
                </a:solidFill>
              </a:rPr>
              <a:t>Forage</a:t>
            </a:r>
          </a:p>
        </p:txBody>
      </p:sp>
      <p:sp>
        <p:nvSpPr>
          <p:cNvPr id="49" name="Textfeld 48"/>
          <p:cNvSpPr txBox="1"/>
          <p:nvPr userDrawn="1"/>
        </p:nvSpPr>
        <p:spPr>
          <a:xfrm>
            <a:off x="4924212" y="817738"/>
            <a:ext cx="708636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Peas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50" name="Textfeld 49"/>
          <p:cNvSpPr txBox="1"/>
          <p:nvPr userDrawn="1"/>
        </p:nvSpPr>
        <p:spPr>
          <a:xfrm>
            <a:off x="4924212" y="1463847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Fodder</a:t>
            </a:r>
            <a:r>
              <a:rPr lang="fr-FR" sz="1300" baseline="0" dirty="0">
                <a:solidFill>
                  <a:schemeClr val="tx1"/>
                </a:solidFill>
              </a:rPr>
              <a:t> </a:t>
            </a:r>
            <a:r>
              <a:rPr lang="fr-FR" sz="1300" baseline="0" dirty="0" err="1">
                <a:solidFill>
                  <a:schemeClr val="tx1"/>
                </a:solidFill>
              </a:rPr>
              <a:t>Beet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 userDrawn="1"/>
        </p:nvSpPr>
        <p:spPr>
          <a:xfrm>
            <a:off x="4924212" y="2174987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>
                <a:solidFill>
                  <a:schemeClr val="tx1"/>
                </a:solidFill>
              </a:rPr>
              <a:t>Cotton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4924212" y="2916362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Sorghum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53" name="Textfeld 52"/>
          <p:cNvSpPr txBox="1"/>
          <p:nvPr userDrawn="1"/>
        </p:nvSpPr>
        <p:spPr>
          <a:xfrm>
            <a:off x="4924212" y="3718281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>
                <a:solidFill>
                  <a:schemeClr val="tx1"/>
                </a:solidFill>
              </a:rPr>
              <a:t>Millet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4924212" y="4362386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Soybean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55" name="Textfeld 54"/>
          <p:cNvSpPr txBox="1"/>
          <p:nvPr userDrawn="1"/>
        </p:nvSpPr>
        <p:spPr>
          <a:xfrm>
            <a:off x="4924212" y="5086079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Rice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56" name="Rectangle 13"/>
          <p:cNvSpPr/>
          <p:nvPr userDrawn="1"/>
        </p:nvSpPr>
        <p:spPr>
          <a:xfrm>
            <a:off x="3408607" y="2149024"/>
            <a:ext cx="394138" cy="299545"/>
          </a:xfrm>
          <a:prstGeom prst="rect">
            <a:avLst/>
          </a:prstGeom>
          <a:solidFill>
            <a:srgbClr val="B5D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57" name="Rectangle 66"/>
          <p:cNvSpPr/>
          <p:nvPr userDrawn="1"/>
        </p:nvSpPr>
        <p:spPr>
          <a:xfrm>
            <a:off x="3408543" y="2840021"/>
            <a:ext cx="394138" cy="299545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58" name="Rectangle 9"/>
          <p:cNvSpPr/>
          <p:nvPr userDrawn="1"/>
        </p:nvSpPr>
        <p:spPr>
          <a:xfrm>
            <a:off x="3414734" y="5040828"/>
            <a:ext cx="394138" cy="299545"/>
          </a:xfrm>
          <a:prstGeom prst="rect">
            <a:avLst/>
          </a:prstGeom>
          <a:solidFill>
            <a:srgbClr val="66C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59" name="Rectangle 60"/>
          <p:cNvSpPr/>
          <p:nvPr userDrawn="1"/>
        </p:nvSpPr>
        <p:spPr>
          <a:xfrm>
            <a:off x="7755458" y="4311334"/>
            <a:ext cx="394138" cy="299545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0" name="Rectangle 23"/>
          <p:cNvSpPr/>
          <p:nvPr userDrawn="1"/>
        </p:nvSpPr>
        <p:spPr>
          <a:xfrm>
            <a:off x="3413739" y="3574815"/>
            <a:ext cx="394138" cy="274905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1" name="Rectangle 17"/>
          <p:cNvSpPr/>
          <p:nvPr userDrawn="1"/>
        </p:nvSpPr>
        <p:spPr>
          <a:xfrm>
            <a:off x="3423682" y="4364410"/>
            <a:ext cx="394138" cy="299545"/>
          </a:xfrm>
          <a:prstGeom prst="rect">
            <a:avLst/>
          </a:prstGeom>
          <a:solidFill>
            <a:srgbClr val="F1A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2" name="Rectangle 81"/>
          <p:cNvSpPr/>
          <p:nvPr userDrawn="1"/>
        </p:nvSpPr>
        <p:spPr>
          <a:xfrm>
            <a:off x="7768496" y="4992233"/>
            <a:ext cx="394138" cy="299545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3" name="Rectangle 54"/>
          <p:cNvSpPr/>
          <p:nvPr userDrawn="1"/>
        </p:nvSpPr>
        <p:spPr>
          <a:xfrm>
            <a:off x="7749960" y="2895792"/>
            <a:ext cx="394138" cy="299545"/>
          </a:xfrm>
          <a:prstGeom prst="rect">
            <a:avLst/>
          </a:prstGeom>
          <a:solidFill>
            <a:srgbClr val="674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4" name="Rectangle 56"/>
          <p:cNvSpPr/>
          <p:nvPr userDrawn="1"/>
        </p:nvSpPr>
        <p:spPr>
          <a:xfrm>
            <a:off x="7768496" y="3658084"/>
            <a:ext cx="394138" cy="299545"/>
          </a:xfrm>
          <a:prstGeom prst="rect">
            <a:avLst/>
          </a:prstGeom>
          <a:solidFill>
            <a:srgbClr val="9E6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5" name="Rectangle 91"/>
          <p:cNvSpPr/>
          <p:nvPr userDrawn="1"/>
        </p:nvSpPr>
        <p:spPr>
          <a:xfrm>
            <a:off x="7747418" y="1504322"/>
            <a:ext cx="394138" cy="299545"/>
          </a:xfrm>
          <a:prstGeom prst="rect">
            <a:avLst/>
          </a:prstGeom>
          <a:solidFill>
            <a:srgbClr val="6847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66" name="ZoneTexte 64"/>
          <p:cNvSpPr txBox="1"/>
          <p:nvPr userDrawn="1"/>
        </p:nvSpPr>
        <p:spPr>
          <a:xfrm>
            <a:off x="3049082" y="1730616"/>
            <a:ext cx="129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(RGB : 132-189-0)</a:t>
            </a:r>
          </a:p>
        </p:txBody>
      </p:sp>
      <p:sp>
        <p:nvSpPr>
          <p:cNvPr id="67" name="ZoneTexte 14"/>
          <p:cNvSpPr txBox="1"/>
          <p:nvPr userDrawn="1"/>
        </p:nvSpPr>
        <p:spPr>
          <a:xfrm>
            <a:off x="2987376" y="2404100"/>
            <a:ext cx="145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(RGB : 181-215-102)</a:t>
            </a:r>
          </a:p>
        </p:txBody>
      </p:sp>
      <p:sp>
        <p:nvSpPr>
          <p:cNvPr id="68" name="Textfeld 67"/>
          <p:cNvSpPr txBox="1"/>
          <p:nvPr userDrawn="1"/>
        </p:nvSpPr>
        <p:spPr>
          <a:xfrm>
            <a:off x="357822" y="2121651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Maize</a:t>
            </a:r>
            <a:r>
              <a:rPr lang="fr-FR" sz="1300" dirty="0">
                <a:solidFill>
                  <a:schemeClr val="tx1"/>
                </a:solidFill>
              </a:rPr>
              <a:t> (</a:t>
            </a:r>
            <a:r>
              <a:rPr lang="fr-FR" sz="1300" dirty="0" err="1">
                <a:solidFill>
                  <a:schemeClr val="tx1"/>
                </a:solidFill>
              </a:rPr>
              <a:t>silage</a:t>
            </a:r>
            <a:r>
              <a:rPr lang="fr-FR" sz="13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9" name="ZoneTexte 14"/>
          <p:cNvSpPr txBox="1"/>
          <p:nvPr userDrawn="1"/>
        </p:nvSpPr>
        <p:spPr>
          <a:xfrm>
            <a:off x="3058018" y="3134561"/>
            <a:ext cx="1501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0-169-224)</a:t>
            </a:r>
          </a:p>
        </p:txBody>
      </p:sp>
      <p:sp>
        <p:nvSpPr>
          <p:cNvPr id="70" name="ZoneTexte 14"/>
          <p:cNvSpPr txBox="1"/>
          <p:nvPr userDrawn="1"/>
        </p:nvSpPr>
        <p:spPr>
          <a:xfrm>
            <a:off x="3013875" y="3861140"/>
            <a:ext cx="1545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255-199-44)</a:t>
            </a:r>
          </a:p>
        </p:txBody>
      </p:sp>
      <p:sp>
        <p:nvSpPr>
          <p:cNvPr id="71" name="ZoneTexte 14"/>
          <p:cNvSpPr txBox="1"/>
          <p:nvPr userDrawn="1"/>
        </p:nvSpPr>
        <p:spPr>
          <a:xfrm>
            <a:off x="2996888" y="4671575"/>
            <a:ext cx="1651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241-173-122)</a:t>
            </a:r>
          </a:p>
        </p:txBody>
      </p:sp>
      <p:sp>
        <p:nvSpPr>
          <p:cNvPr id="72" name="ZoneTexte 14"/>
          <p:cNvSpPr txBox="1"/>
          <p:nvPr userDrawn="1"/>
        </p:nvSpPr>
        <p:spPr>
          <a:xfrm>
            <a:off x="3008323" y="5351860"/>
            <a:ext cx="1452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102-203-236)</a:t>
            </a:r>
          </a:p>
        </p:txBody>
      </p:sp>
      <p:sp>
        <p:nvSpPr>
          <p:cNvPr id="73" name="ZoneTexte 14"/>
          <p:cNvSpPr txBox="1"/>
          <p:nvPr userDrawn="1"/>
        </p:nvSpPr>
        <p:spPr>
          <a:xfrm>
            <a:off x="7305763" y="1834287"/>
            <a:ext cx="13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104-71-141)</a:t>
            </a:r>
          </a:p>
        </p:txBody>
      </p:sp>
      <p:sp>
        <p:nvSpPr>
          <p:cNvPr id="74" name="ZoneTexte 14"/>
          <p:cNvSpPr txBox="1"/>
          <p:nvPr userDrawn="1"/>
        </p:nvSpPr>
        <p:spPr>
          <a:xfrm>
            <a:off x="7361753" y="3190585"/>
            <a:ext cx="1331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103-71-54 )</a:t>
            </a:r>
          </a:p>
        </p:txBody>
      </p:sp>
      <p:sp>
        <p:nvSpPr>
          <p:cNvPr id="75" name="ZoneTexte 14"/>
          <p:cNvSpPr txBox="1"/>
          <p:nvPr userDrawn="1"/>
        </p:nvSpPr>
        <p:spPr>
          <a:xfrm>
            <a:off x="7366418" y="3974345"/>
            <a:ext cx="1409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158-106-56 )</a:t>
            </a:r>
          </a:p>
        </p:txBody>
      </p:sp>
      <p:sp>
        <p:nvSpPr>
          <p:cNvPr id="76" name="ZoneTexte 14"/>
          <p:cNvSpPr txBox="1"/>
          <p:nvPr userDrawn="1"/>
        </p:nvSpPr>
        <p:spPr>
          <a:xfrm>
            <a:off x="7353758" y="4619102"/>
            <a:ext cx="13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232-119-34)</a:t>
            </a:r>
          </a:p>
        </p:txBody>
      </p:sp>
      <p:sp>
        <p:nvSpPr>
          <p:cNvPr id="77" name="ZoneTexte 14"/>
          <p:cNvSpPr txBox="1"/>
          <p:nvPr userDrawn="1"/>
        </p:nvSpPr>
        <p:spPr>
          <a:xfrm>
            <a:off x="7390822" y="5275372"/>
            <a:ext cx="137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227-28-121)</a:t>
            </a:r>
          </a:p>
        </p:txBody>
      </p:sp>
      <p:sp>
        <p:nvSpPr>
          <p:cNvPr id="78" name="Rectangle 9"/>
          <p:cNvSpPr/>
          <p:nvPr userDrawn="1"/>
        </p:nvSpPr>
        <p:spPr>
          <a:xfrm>
            <a:off x="7756709" y="2174457"/>
            <a:ext cx="394138" cy="2995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7" name="Rechteck 6"/>
          <p:cNvSpPr/>
          <p:nvPr userDrawn="1"/>
        </p:nvSpPr>
        <p:spPr>
          <a:xfrm>
            <a:off x="7314495" y="2472902"/>
            <a:ext cx="14528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166-166-166)</a:t>
            </a:r>
          </a:p>
        </p:txBody>
      </p:sp>
      <p:sp>
        <p:nvSpPr>
          <p:cNvPr id="79" name="Rectangle 9"/>
          <p:cNvSpPr/>
          <p:nvPr userDrawn="1"/>
        </p:nvSpPr>
        <p:spPr>
          <a:xfrm>
            <a:off x="7747418" y="770115"/>
            <a:ext cx="394138" cy="299545"/>
          </a:xfrm>
          <a:prstGeom prst="rect">
            <a:avLst/>
          </a:prstGeom>
          <a:solidFill>
            <a:srgbClr val="2F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80" name="ZoneTexte 14"/>
          <p:cNvSpPr txBox="1"/>
          <p:nvPr userDrawn="1"/>
        </p:nvSpPr>
        <p:spPr>
          <a:xfrm>
            <a:off x="7299072" y="1079219"/>
            <a:ext cx="1331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47-111-49 )</a:t>
            </a:r>
          </a:p>
        </p:txBody>
      </p:sp>
      <p:sp>
        <p:nvSpPr>
          <p:cNvPr id="81" name="Rectangle 9"/>
          <p:cNvSpPr/>
          <p:nvPr userDrawn="1"/>
        </p:nvSpPr>
        <p:spPr>
          <a:xfrm>
            <a:off x="3406638" y="5746710"/>
            <a:ext cx="394138" cy="299545"/>
          </a:xfrm>
          <a:prstGeom prst="rect">
            <a:avLst/>
          </a:prstGeom>
          <a:solidFill>
            <a:srgbClr val="095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82" name="ZoneTexte 14"/>
          <p:cNvSpPr txBox="1"/>
          <p:nvPr userDrawn="1"/>
        </p:nvSpPr>
        <p:spPr>
          <a:xfrm>
            <a:off x="3029443" y="6046937"/>
            <a:ext cx="1217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9-91-191)</a:t>
            </a:r>
          </a:p>
        </p:txBody>
      </p:sp>
      <p:pic>
        <p:nvPicPr>
          <p:cNvPr id="83" name="Picture 2" descr="\\192.168.0.210\daten_server\_IN ARBEIT\LIMAGRAIN\0243.15.0574_02 LIM Prozess Markenentwicklung international - Creation\01_PowerPoint\__barley\LG_Icons_Barley_red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263" y="4995408"/>
            <a:ext cx="371475" cy="36195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Bild 3" descr="LG_Icons_Barley_white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145" y="4883674"/>
            <a:ext cx="609495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\\192.168.0.210\daten_server\_IN ARBEIT\LIMAGRAIN\0243.15.0574_02 LIM Prozess Markenentwicklung international - Creation\01_PowerPoint\__cereal\LG_Icons_Cereals_red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81" y="2855160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92.168.0.210\daten_server\_IN ARBEIT\LIMAGRAIN\0243.15.0574_02 LIM Prozess Markenentwicklung international - Creation\01_PowerPoint\__cotton\icon_cotton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450" y="2189282"/>
            <a:ext cx="360000" cy="363157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192.168.0.210\daten_server\_IN ARBEIT\LIMAGRAIN\0243.15.0574_02 LIM Prozess Markenentwicklung international - Creation\01_PowerPoint\__fodder beet\icon_fodder-beet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650" y="1486154"/>
            <a:ext cx="360000" cy="34789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192.168.0.210\daten_server\_IN ARBEIT\LIMAGRAIN\0243.15.0574_02 LIM Prozess Markenentwicklung international - Creation\01_PowerPoint\__forage\LG_Icons_Forage_red.png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66" y="5733587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192.168.0.210\daten_server\_IN ARBEIT\LIMAGRAIN\0243.15.0574_02 LIM Prozess Markenentwicklung international - Creation\01_PowerPoint\__grain maize\LG_Icons_grainMaize_red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715" y="1417534"/>
            <a:ext cx="360000" cy="348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192.168.0.210\daten_server\_IN ARBEIT\LIMAGRAIN\0243.15.0574_02 LIM Prozess Markenentwicklung international - Creation\01_PowerPoint\__maize\LG_Icons_Maize_red.pn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8628" y="2092497"/>
            <a:ext cx="360000" cy="350848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192.168.0.210\daten_server\_IN ARBEIT\LIMAGRAIN\0243.15.0574_02 LIM Prozess Markenentwicklung international - Creation\01_PowerPoint\__Millet\LG_Icons_Millet_red.png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17" y="3698866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192.168.0.210\daten_server\_IN ARBEIT\LIMAGRAIN\0243.15.0574_02 LIM Prozess Markenentwicklung international - Creation\01_PowerPoint\__pea\LG_Icons_Peas_red.pn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52" y="827463"/>
            <a:ext cx="360000" cy="350769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192.168.0.210\daten_server\_IN ARBEIT\LIMAGRAIN\0243.15.0574_02 LIM Prozess Markenentwicklung international - Creation\01_PowerPoint\__Rice\LG_Icons_Rice_red.pn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474" y="5068433"/>
            <a:ext cx="362951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192.168.0.210\daten_server\_IN ARBEIT\LIMAGRAIN\0243.15.0574_02 LIM Prozess Markenentwicklung international - Creation\01_PowerPoint\__Sorghum\LG_Icons_Sorghum_red.pn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539" y="2867466"/>
            <a:ext cx="362927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\\192.168.0.210\daten_server\_IN ARBEIT\LIMAGRAIN\0243.15.0574_02 LIM Prozess Markenentwicklung international - Creation\01_PowerPoint\__oil seed rape\LG_Icons_Rape_red.png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645" y="4297234"/>
            <a:ext cx="369474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feld 91"/>
          <p:cNvSpPr txBox="1"/>
          <p:nvPr userDrawn="1"/>
        </p:nvSpPr>
        <p:spPr>
          <a:xfrm>
            <a:off x="4924212" y="5784156"/>
            <a:ext cx="1214438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fr-FR" sz="1300" dirty="0" err="1">
                <a:solidFill>
                  <a:schemeClr val="tx1"/>
                </a:solidFill>
              </a:rPr>
              <a:t>Linseed</a:t>
            </a:r>
            <a:endParaRPr lang="fr-FR" sz="1300" dirty="0">
              <a:solidFill>
                <a:schemeClr val="tx1"/>
              </a:solidFill>
            </a:endParaRPr>
          </a:p>
        </p:txBody>
      </p:sp>
      <p:pic>
        <p:nvPicPr>
          <p:cNvPr id="1027" name="Picture 3" descr="\\192.168.0.210\daten_server\_IN ARBEIT\LIMAGRAIN\0243.15.0574_02 LIM Prozess Markenentwicklung international - Creation\01_PowerPoint\__Soybean\LG_Icons_Soybean_red.png"/>
          <p:cNvPicPr>
            <a:picLocks noChangeAspect="1" noChangeArrowheads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990" y="4354557"/>
            <a:ext cx="362927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ba\Desktop\PowerPoint_LG\PowerPoint_LG\LG_Icons_lindseed_red.png"/>
          <p:cNvPicPr>
            <a:picLocks noChangeAspect="1" noChangeArrowheads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952" y="5754782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ba\Desktop\PowerPoint_LG\PowerPoint_LG\LG_Icons_lindseed_white.png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230" y="5635637"/>
            <a:ext cx="594000" cy="59400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nba\Desktop\PowerPoint_LG\PowerPoint_LG\LG_Icons_soybean_white.png"/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853" y="4216074"/>
            <a:ext cx="594000" cy="59400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nba\Desktop\PowerPoint_LG\PowerPoint_LG\LG_Icons_Millet_white.png"/>
          <p:cNvPicPr>
            <a:picLocks noChangeAspect="1" noChangeArrowheads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105" y="3516515"/>
            <a:ext cx="594000" cy="59400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nba\Desktop\PowerPoint_LG\PowerPoint_LG\LG_Icons_sorghum_white.png"/>
          <p:cNvPicPr>
            <a:picLocks noChangeAspect="1" noChangeArrowheads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7357" y="2750466"/>
            <a:ext cx="594000" cy="59400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nba\Desktop\PowerPoint_LG\PowerPoint_LG\LG_Icons_Rice_white.png"/>
          <p:cNvPicPr>
            <a:picLocks noChangeAspect="1" noChangeArrowheads="1"/>
          </p:cNvPicPr>
          <p:nvPr userDrawn="1"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8247" y="4948574"/>
            <a:ext cx="594000" cy="594000"/>
          </a:xfrm>
          <a:prstGeom prst="rect">
            <a:avLst/>
          </a:prstGeom>
          <a:noFill/>
          <a:effectLst>
            <a:outerShdw blurRad="50800" dist="38100" dir="27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1"/>
          <p:cNvSpPr/>
          <p:nvPr userDrawn="1"/>
        </p:nvSpPr>
        <p:spPr>
          <a:xfrm>
            <a:off x="7803277" y="5716388"/>
            <a:ext cx="394138" cy="299545"/>
          </a:xfrm>
          <a:prstGeom prst="rect">
            <a:avLst/>
          </a:prstGeom>
          <a:solidFill>
            <a:srgbClr val="000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sp>
        <p:nvSpPr>
          <p:cNvPr id="88" name="ZoneTexte 14"/>
          <p:cNvSpPr txBox="1"/>
          <p:nvPr userDrawn="1"/>
        </p:nvSpPr>
        <p:spPr>
          <a:xfrm>
            <a:off x="7425603" y="5999527"/>
            <a:ext cx="1217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(RGB : 0-15-170)</a:t>
            </a:r>
          </a:p>
        </p:txBody>
      </p:sp>
      <p:pic>
        <p:nvPicPr>
          <p:cNvPr id="85" name="Picture 2" descr="C:\Users\nba\Desktop\LG_Red_Dot.png"/>
          <p:cNvPicPr>
            <a:picLocks noChangeAspect="1" noChangeArrowheads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366" y="770115"/>
            <a:ext cx="360000" cy="360000"/>
          </a:xfrm>
          <a:prstGeom prst="rect">
            <a:avLst/>
          </a:prstGeom>
          <a:noFill/>
          <a:effectLst>
            <a:outerShdw blurRad="50800" dist="38100" dir="2700000" sx="95000" sy="95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feld 5"/>
          <p:cNvSpPr txBox="1"/>
          <p:nvPr userDrawn="1"/>
        </p:nvSpPr>
        <p:spPr>
          <a:xfrm>
            <a:off x="2172633" y="782681"/>
            <a:ext cx="1648213" cy="3538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fr-FR" sz="1300" dirty="0">
                <a:solidFill>
                  <a:schemeClr val="tx1"/>
                </a:solidFill>
              </a:rPr>
              <a:t>LG</a:t>
            </a:r>
            <a:r>
              <a:rPr lang="fr-FR" sz="1300" baseline="0" dirty="0">
                <a:solidFill>
                  <a:schemeClr val="tx1"/>
                </a:solidFill>
              </a:rPr>
              <a:t> </a:t>
            </a:r>
            <a:r>
              <a:rPr lang="fr-FR" sz="1300" baseline="0" dirty="0" err="1">
                <a:solidFill>
                  <a:schemeClr val="tx1"/>
                </a:solidFill>
              </a:rPr>
              <a:t>colour</a:t>
            </a:r>
            <a:r>
              <a:rPr lang="fr-FR" sz="1300" baseline="0" dirty="0">
                <a:solidFill>
                  <a:schemeClr val="tx1"/>
                </a:solidFill>
              </a:rPr>
              <a:t>: 238-0-45 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86" name="Textplatzhalter 32"/>
          <p:cNvSpPr txBox="1">
            <a:spLocks/>
          </p:cNvSpPr>
          <p:nvPr userDrawn="1"/>
        </p:nvSpPr>
        <p:spPr>
          <a:xfrm>
            <a:off x="323187" y="6462467"/>
            <a:ext cx="1565770" cy="2893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000" dirty="0" err="1">
                <a:solidFill>
                  <a:srgbClr val="7F7F7F"/>
                </a:solidFill>
              </a:rPr>
              <a:t>Limagrain</a:t>
            </a:r>
            <a:r>
              <a:rPr lang="fr-FR" sz="1000" dirty="0">
                <a:solidFill>
                  <a:srgbClr val="7F7F7F"/>
                </a:solidFill>
              </a:rPr>
              <a:t> Field </a:t>
            </a:r>
            <a:r>
              <a:rPr lang="fr-FR" sz="1000" dirty="0" err="1">
                <a:solidFill>
                  <a:srgbClr val="7F7F7F"/>
                </a:solidFill>
              </a:rPr>
              <a:t>Seeds</a:t>
            </a:r>
            <a:endParaRPr lang="fr-FR" sz="1000" dirty="0">
              <a:solidFill>
                <a:srgbClr val="7F7F7F"/>
              </a:solidFill>
            </a:endParaRPr>
          </a:p>
        </p:txBody>
      </p:sp>
      <p:pic>
        <p:nvPicPr>
          <p:cNvPr id="90" name="Bild 32" descr="LG_Icons_Sunflower_white.pn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543" y="3451439"/>
            <a:ext cx="609496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1" name="Bild 11" descr="Limagrain_Logo.png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ain maiz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914400" y="4125239"/>
            <a:ext cx="8229600" cy="2197907"/>
          </a:xfrm>
          <a:prstGeom prst="rect">
            <a:avLst/>
          </a:prstGeom>
          <a:solidFill>
            <a:srgbClr val="E300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1079500" y="5408506"/>
            <a:ext cx="7960995" cy="0"/>
          </a:xfrm>
          <a:prstGeom prst="line">
            <a:avLst/>
          </a:prstGeom>
          <a:ln w="254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1088440" y="5473065"/>
            <a:ext cx="7942530" cy="6834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fr-FR" dirty="0" err="1"/>
              <a:t>Subheadline</a:t>
            </a:r>
            <a:br>
              <a:rPr lang="fr-FR" dirty="0"/>
            </a:br>
            <a:r>
              <a:rPr lang="fr-FR" dirty="0" err="1"/>
              <a:t>Subheadline</a:t>
            </a:r>
            <a:endParaRPr lang="fr-FR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8440" y="4443944"/>
            <a:ext cx="7942530" cy="9645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Chapter</a:t>
            </a:r>
            <a:r>
              <a:rPr lang="fr-FR" dirty="0"/>
              <a:t> for </a:t>
            </a:r>
            <a:r>
              <a:rPr lang="fr-FR" dirty="0" err="1"/>
              <a:t>Maize</a:t>
            </a:r>
            <a:r>
              <a:rPr lang="fr-FR" dirty="0"/>
              <a:t> (grain)</a:t>
            </a:r>
          </a:p>
          <a:p>
            <a:r>
              <a:rPr lang="fr-FR" dirty="0"/>
              <a:t>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rows</a:t>
            </a:r>
            <a:endParaRPr lang="fr-FR" dirty="0"/>
          </a:p>
        </p:txBody>
      </p:sp>
      <p:sp>
        <p:nvSpPr>
          <p:cNvPr id="20" name="Freihandform 19"/>
          <p:cNvSpPr/>
          <p:nvPr userDrawn="1"/>
        </p:nvSpPr>
        <p:spPr>
          <a:xfrm>
            <a:off x="1079302" y="4363816"/>
            <a:ext cx="7958455" cy="9136"/>
          </a:xfrm>
          <a:custGeom>
            <a:avLst/>
            <a:gdLst>
              <a:gd name="connsiteX0" fmla="*/ 0 w 7958455"/>
              <a:gd name="connsiteY0" fmla="*/ 0 h 9136"/>
              <a:gd name="connsiteX1" fmla="*/ 7958455 w 7958455"/>
              <a:gd name="connsiteY1" fmla="*/ 9136 h 9136"/>
              <a:gd name="connsiteX2" fmla="*/ 7958455 w 7958455"/>
              <a:gd name="connsiteY2" fmla="*/ 9136 h 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8455" h="9136">
                <a:moveTo>
                  <a:pt x="0" y="0"/>
                </a:moveTo>
                <a:lnTo>
                  <a:pt x="7958455" y="9136"/>
                </a:lnTo>
                <a:lnTo>
                  <a:pt x="7958455" y="9136"/>
                </a:lnTo>
              </a:path>
            </a:pathLst>
          </a:custGeom>
          <a:ln w="254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/>
            <a:endParaRPr lang="fr-FR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86397" y="192979"/>
            <a:ext cx="802717" cy="802717"/>
          </a:xfrm>
          <a:prstGeom prst="rect">
            <a:avLst/>
          </a:prstGeom>
        </p:spPr>
      </p:pic>
      <p:pic>
        <p:nvPicPr>
          <p:cNvPr id="13" name="Bild 26" descr="LG_Icons_grainMaize_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727" y="3680860"/>
            <a:ext cx="609361" cy="594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d 11" descr="Limagrain_Logo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96" y="6445836"/>
            <a:ext cx="1293322" cy="32138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848130" y="6436019"/>
            <a:ext cx="1566808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4193615379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First line</a:t>
            </a:r>
          </a:p>
          <a:p>
            <a:pPr lvl="1"/>
            <a:r>
              <a:rPr lang="fr-FR" dirty="0"/>
              <a:t>Second line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line</a:t>
            </a:r>
          </a:p>
          <a:p>
            <a:pPr lvl="3"/>
            <a:r>
              <a:rPr lang="fr-FR" dirty="0" err="1"/>
              <a:t>Fourth</a:t>
            </a:r>
            <a:r>
              <a:rPr lang="fr-FR" dirty="0"/>
              <a:t> line</a:t>
            </a:r>
          </a:p>
          <a:p>
            <a:pPr lvl="4"/>
            <a:r>
              <a:rPr lang="fr-FR" dirty="0" err="1"/>
              <a:t>Fifth</a:t>
            </a:r>
            <a:r>
              <a:rPr lang="fr-FR" dirty="0"/>
              <a:t> line</a:t>
            </a: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3638550" y="6436019"/>
            <a:ext cx="2419349" cy="290513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3000E"/>
              </a:buClr>
              <a:buSzPct val="75000"/>
              <a:buFontTx/>
              <a:buNone/>
              <a:defRPr sz="10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3000E"/>
              </a:buClr>
              <a:buSzPct val="75000"/>
              <a:buFont typeface="Wingdings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00E"/>
              </a:buClr>
              <a:buSzPct val="75000"/>
              <a:buFont typeface="Wingdings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00E"/>
              </a:buClr>
              <a:buSzPct val="75000"/>
              <a:buFont typeface="Wingdings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00E"/>
              </a:buClr>
              <a:buSzPct val="75000"/>
              <a:buFont typeface="Wingdings" charset="2"/>
              <a:buChar char="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000E"/>
              </a:buClr>
              <a:buSzPct val="75000"/>
              <a:buFontTx/>
              <a:buNone/>
              <a:tabLst/>
              <a:defRPr/>
            </a:pPr>
            <a:r>
              <a:rPr lang="fr-FR" dirty="0"/>
              <a:t>Name of the </a:t>
            </a:r>
            <a:r>
              <a:rPr lang="fr-FR" dirty="0" err="1"/>
              <a:t>presentation</a:t>
            </a:r>
            <a:r>
              <a:rPr lang="fr-FR" dirty="0"/>
              <a:t> / </a:t>
            </a:r>
            <a:r>
              <a:rPr lang="fr-FR" sz="1000" dirty="0">
                <a:solidFill>
                  <a:srgbClr val="7F7F7F"/>
                </a:solidFill>
              </a:rPr>
              <a:t>page </a:t>
            </a:r>
            <a:fld id="{D93E7899-C9A2-824B-8A3A-9D3FE1D353B4}" type="slidenum">
              <a:rPr lang="fr-FR" sz="1000" smtClean="0">
                <a:solidFill>
                  <a:srgbClr val="7F7F7F"/>
                </a:solidFill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3000E"/>
                </a:buClr>
                <a:buSzPct val="75000"/>
                <a:buFontTx/>
                <a:buNone/>
                <a:tabLst/>
                <a:defRPr/>
              </a:pPr>
              <a:t>‹#›</a:t>
            </a:fld>
            <a:endParaRPr lang="fr-FR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63" r:id="rId3"/>
    <p:sldLayoutId id="2147483684" r:id="rId4"/>
    <p:sldLayoutId id="2147483687" r:id="rId5"/>
    <p:sldLayoutId id="2147483693" r:id="rId6"/>
    <p:sldLayoutId id="2147483688" r:id="rId7"/>
    <p:sldLayoutId id="2147483686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4" r:id="rId17"/>
    <p:sldLayoutId id="2147483680" r:id="rId18"/>
    <p:sldLayoutId id="2147483675" r:id="rId19"/>
    <p:sldLayoutId id="2147483694" r:id="rId20"/>
    <p:sldLayoutId id="2147483695" r:id="rId21"/>
    <p:sldLayoutId id="2147483696" r:id="rId2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3000E"/>
        </a:buClr>
        <a:buSzPct val="75000"/>
        <a:buFontTx/>
        <a:buBlip>
          <a:blip r:embed="rId2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3000E"/>
        </a:buClr>
        <a:buSzPct val="75000"/>
        <a:buFont typeface="Wingdings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3000E"/>
        </a:buClr>
        <a:buSzPct val="75000"/>
        <a:buFont typeface="Wingdings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3000E"/>
        </a:buClr>
        <a:buSzPct val="75000"/>
        <a:buFont typeface="Wingdings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3000E"/>
        </a:buClr>
        <a:buSzPct val="75000"/>
        <a:buFont typeface="Wingdings" charset="2"/>
        <a:buChar char="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hyperlink" Target="http://www.kohlmann.net/gta/Marvin_Protokoll_en.pdf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Limagrain UK Wheat </a:t>
            </a:r>
            <a:r>
              <a:rPr lang="fr-FR" dirty="0" err="1"/>
              <a:t>Breeding</a:t>
            </a:r>
            <a:r>
              <a:rPr lang="fr-FR" dirty="0"/>
              <a:t> 2020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4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Genotyping - Multiple genes of small effect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C2765-EF04-451D-9356-B4971AF6F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46" dirty="0"/>
              <a:t>Complex traits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Yield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Quality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Complex disease problems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r>
              <a:rPr lang="en-GB" sz="1846" dirty="0"/>
              <a:t>Genome wide analysis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Greatly increased marker density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Higher resolution mapping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Investigate in detail the genetics of</a:t>
            </a:r>
            <a:br>
              <a:rPr lang="en-GB" sz="1846" dirty="0"/>
            </a:br>
            <a:r>
              <a:rPr lang="en-GB" sz="1846" dirty="0"/>
              <a:t>both current and historic varieties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</p:txBody>
      </p:sp>
      <p:pic>
        <p:nvPicPr>
          <p:cNvPr id="6" name="Picture 3" descr="JohnSnape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1039" y="1484299"/>
            <a:ext cx="2419642" cy="14725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038" y="3407681"/>
            <a:ext cx="2419643" cy="2622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3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81D078B8-00DC-4B4B-B466-EE9482DBC1A0}"/>
              </a:ext>
            </a:extLst>
          </p:cNvPr>
          <p:cNvGrpSpPr/>
          <p:nvPr/>
        </p:nvGrpSpPr>
        <p:grpSpPr>
          <a:xfrm>
            <a:off x="1349847" y="1322289"/>
            <a:ext cx="2226036" cy="4908871"/>
            <a:chOff x="1349656" y="1322289"/>
            <a:chExt cx="2297350" cy="490887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2A12A1-4CB7-414D-B91A-019A61987ABF}"/>
                </a:ext>
              </a:extLst>
            </p:cNvPr>
            <p:cNvSpPr/>
            <p:nvPr/>
          </p:nvSpPr>
          <p:spPr>
            <a:xfrm>
              <a:off x="1661270" y="5947957"/>
              <a:ext cx="1669627" cy="27310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60208" y="1322289"/>
              <a:ext cx="2286798" cy="4902680"/>
            </a:xfrm>
            <a:prstGeom prst="roundRect">
              <a:avLst/>
            </a:prstGeom>
            <a:solidFill>
              <a:srgbClr val="996633">
                <a:alpha val="9804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kern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Pie 12"/>
            <p:cNvSpPr/>
            <p:nvPr/>
          </p:nvSpPr>
          <p:spPr bwMode="auto">
            <a:xfrm>
              <a:off x="1349656" y="5411288"/>
              <a:ext cx="741361" cy="816613"/>
            </a:xfrm>
            <a:prstGeom prst="pie">
              <a:avLst>
                <a:gd name="adj1" fmla="val 5422136"/>
                <a:gd name="adj2" fmla="val 10801823"/>
              </a:avLst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Pie 13"/>
            <p:cNvSpPr/>
            <p:nvPr/>
          </p:nvSpPr>
          <p:spPr bwMode="auto">
            <a:xfrm flipH="1">
              <a:off x="2878623" y="5486400"/>
              <a:ext cx="766035" cy="744760"/>
            </a:xfrm>
            <a:prstGeom prst="pie">
              <a:avLst>
                <a:gd name="adj1" fmla="val 5422136"/>
                <a:gd name="adj2" fmla="val 10771109"/>
              </a:avLst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D3C8668-810F-46F3-ACD8-813FED0B9DE7}"/>
                </a:ext>
              </a:extLst>
            </p:cNvPr>
            <p:cNvSpPr/>
            <p:nvPr/>
          </p:nvSpPr>
          <p:spPr>
            <a:xfrm>
              <a:off x="1355828" y="5703805"/>
              <a:ext cx="2290768" cy="196572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8846" y="5706738"/>
              <a:ext cx="1679862" cy="470651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Good</a:t>
              </a:r>
              <a:r>
                <a:rPr lang="en-GB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Distilling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D744AA2-7F9C-4096-B52D-48DD01D04049}"/>
              </a:ext>
            </a:extLst>
          </p:cNvPr>
          <p:cNvGrpSpPr/>
          <p:nvPr/>
        </p:nvGrpSpPr>
        <p:grpSpPr>
          <a:xfrm>
            <a:off x="3735762" y="1322289"/>
            <a:ext cx="2256118" cy="4905613"/>
            <a:chOff x="3735762" y="1322289"/>
            <a:chExt cx="2383260" cy="490561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6B89A37-0D1A-430F-A9B1-81BF9EE0C984}"/>
                </a:ext>
              </a:extLst>
            </p:cNvPr>
            <p:cNvSpPr/>
            <p:nvPr/>
          </p:nvSpPr>
          <p:spPr>
            <a:xfrm>
              <a:off x="4099988" y="5942063"/>
              <a:ext cx="1669627" cy="27310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735762" y="1322289"/>
              <a:ext cx="2378880" cy="4902680"/>
            </a:xfrm>
            <a:prstGeom prst="roundRect">
              <a:avLst/>
            </a:prstGeom>
            <a:solidFill>
              <a:srgbClr val="996633">
                <a:alpha val="10000"/>
              </a:srgbClr>
            </a:solidFill>
            <a:ln w="25400" cap="flat" cmpd="sng" algn="ctr">
              <a:solidFill>
                <a:srgbClr val="996633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kern="0" dirty="0">
                <a:solidFill>
                  <a:prstClr val="white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Pie 12">
              <a:extLst>
                <a:ext uri="{FF2B5EF4-FFF2-40B4-BE49-F238E27FC236}">
                  <a16:creationId xmlns:a16="http://schemas.microsoft.com/office/drawing/2014/main" id="{EC981EE1-B0CD-4852-9B6F-EAB64486EC77}"/>
                </a:ext>
              </a:extLst>
            </p:cNvPr>
            <p:cNvSpPr/>
            <p:nvPr/>
          </p:nvSpPr>
          <p:spPr bwMode="auto">
            <a:xfrm>
              <a:off x="3741659" y="5486399"/>
              <a:ext cx="746923" cy="738327"/>
            </a:xfrm>
            <a:prstGeom prst="pie">
              <a:avLst>
                <a:gd name="adj1" fmla="val 5422136"/>
                <a:gd name="adj2" fmla="val 10801825"/>
              </a:avLst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Pie 13">
              <a:extLst>
                <a:ext uri="{FF2B5EF4-FFF2-40B4-BE49-F238E27FC236}">
                  <a16:creationId xmlns:a16="http://schemas.microsoft.com/office/drawing/2014/main" id="{B759F219-70A5-43C9-BF3E-F2DC6A358760}"/>
                </a:ext>
              </a:extLst>
            </p:cNvPr>
            <p:cNvSpPr/>
            <p:nvPr/>
          </p:nvSpPr>
          <p:spPr bwMode="auto">
            <a:xfrm flipH="1">
              <a:off x="5327022" y="5382035"/>
              <a:ext cx="792000" cy="845867"/>
            </a:xfrm>
            <a:prstGeom prst="pie">
              <a:avLst>
                <a:gd name="adj1" fmla="val 5422136"/>
                <a:gd name="adj2" fmla="val 10771109"/>
              </a:avLst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A17F25B-17C9-4559-9500-AE050D8D85BA}"/>
                </a:ext>
              </a:extLst>
            </p:cNvPr>
            <p:cNvSpPr/>
            <p:nvPr/>
          </p:nvSpPr>
          <p:spPr>
            <a:xfrm>
              <a:off x="3741660" y="5700629"/>
              <a:ext cx="2372982" cy="1841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7534" y="5754943"/>
              <a:ext cx="1934533" cy="369332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Medium</a:t>
              </a:r>
              <a:r>
                <a:rPr lang="en-GB" sz="2400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Distilling </a:t>
              </a:r>
              <a:endParaRPr lang="en-GB" sz="16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 Wheat Classification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Understanding the market and working with End Users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5468CF-0C8A-43A1-9166-EB4BBCBD4EFC}"/>
              </a:ext>
            </a:extLst>
          </p:cNvPr>
          <p:cNvSpPr txBox="1"/>
          <p:nvPr/>
        </p:nvSpPr>
        <p:spPr>
          <a:xfrm>
            <a:off x="7609092" y="5939609"/>
            <a:ext cx="1415680" cy="3483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600" b="1" dirty="0">
                <a:solidFill>
                  <a:srgbClr val="C00000"/>
                </a:solidFill>
              </a:rPr>
              <a:t>LG Varieties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D3E13D7-B400-41B7-8391-F8DC32D51E7A}"/>
              </a:ext>
            </a:extLst>
          </p:cNvPr>
          <p:cNvGrpSpPr/>
          <p:nvPr/>
        </p:nvGrpSpPr>
        <p:grpSpPr>
          <a:xfrm>
            <a:off x="194553" y="1821182"/>
            <a:ext cx="7754315" cy="2305200"/>
            <a:chOff x="434190" y="2082438"/>
            <a:chExt cx="7747368" cy="2366634"/>
          </a:xfrm>
        </p:grpSpPr>
        <p:sp>
          <p:nvSpPr>
            <p:cNvPr id="25" name="Rounded Rectangle 24"/>
            <p:cNvSpPr/>
            <p:nvPr/>
          </p:nvSpPr>
          <p:spPr>
            <a:xfrm>
              <a:off x="439084" y="2087691"/>
              <a:ext cx="7742474" cy="2361381"/>
            </a:xfrm>
            <a:prstGeom prst="roundRect">
              <a:avLst>
                <a:gd name="adj" fmla="val 11405"/>
              </a:avLst>
            </a:prstGeom>
            <a:solidFill>
              <a:srgbClr val="0193CF">
                <a:alpha val="10000"/>
              </a:srgbClr>
            </a:solidFill>
            <a:ln w="25400" cap="flat" cmpd="sng" algn="ctr">
              <a:solidFill>
                <a:srgbClr val="0193C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Pie 26"/>
            <p:cNvSpPr/>
            <p:nvPr/>
          </p:nvSpPr>
          <p:spPr bwMode="auto">
            <a:xfrm rot="16200000">
              <a:off x="481595" y="2047815"/>
              <a:ext cx="424875" cy="519684"/>
            </a:xfrm>
            <a:prstGeom prst="pie">
              <a:avLst>
                <a:gd name="adj1" fmla="val 15275177"/>
                <a:gd name="adj2" fmla="val 21475"/>
              </a:avLst>
            </a:prstGeom>
            <a:solidFill>
              <a:srgbClr val="0193C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28" name="Pie 27"/>
            <p:cNvSpPr/>
            <p:nvPr/>
          </p:nvSpPr>
          <p:spPr bwMode="auto">
            <a:xfrm rot="16200000" flipH="1">
              <a:off x="432565" y="3927761"/>
              <a:ext cx="522935" cy="519685"/>
            </a:xfrm>
            <a:prstGeom prst="pie">
              <a:avLst>
                <a:gd name="adj1" fmla="val 16123913"/>
                <a:gd name="adj2" fmla="val 86133"/>
              </a:avLst>
            </a:prstGeom>
            <a:solidFill>
              <a:srgbClr val="019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lt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F8B8197-D080-4071-8079-24812BEBB84C}"/>
                </a:ext>
              </a:extLst>
            </p:cNvPr>
            <p:cNvSpPr/>
            <p:nvPr/>
          </p:nvSpPr>
          <p:spPr>
            <a:xfrm>
              <a:off x="689129" y="2082438"/>
              <a:ext cx="218097" cy="2366633"/>
            </a:xfrm>
            <a:prstGeom prst="rect">
              <a:avLst/>
            </a:prstGeom>
            <a:solidFill>
              <a:srgbClr val="019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2CC679-F74B-4C97-821B-DE57A78B7AFC}"/>
                </a:ext>
              </a:extLst>
            </p:cNvPr>
            <p:cNvSpPr/>
            <p:nvPr/>
          </p:nvSpPr>
          <p:spPr>
            <a:xfrm>
              <a:off x="440179" y="2303232"/>
              <a:ext cx="464701" cy="1899240"/>
            </a:xfrm>
            <a:prstGeom prst="rect">
              <a:avLst/>
            </a:prstGeom>
            <a:solidFill>
              <a:srgbClr val="019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81835AE-632E-48AA-A7EA-BB7BFD6D3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193" t="5239" r="5279" b="85932"/>
            <a:stretch/>
          </p:blipFill>
          <p:spPr>
            <a:xfrm rot="16200000">
              <a:off x="57976" y="3013482"/>
              <a:ext cx="1237026" cy="43814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9CC2A5D-1731-404B-A018-5FFD3ECEFA68}"/>
              </a:ext>
            </a:extLst>
          </p:cNvPr>
          <p:cNvGrpSpPr/>
          <p:nvPr/>
        </p:nvGrpSpPr>
        <p:grpSpPr>
          <a:xfrm>
            <a:off x="995983" y="3151857"/>
            <a:ext cx="7940177" cy="2433299"/>
            <a:chOff x="995983" y="3475123"/>
            <a:chExt cx="7940177" cy="2236152"/>
          </a:xfrm>
        </p:grpSpPr>
        <p:sp>
          <p:nvSpPr>
            <p:cNvPr id="6" name="Rounded Rectangle 5"/>
            <p:cNvSpPr/>
            <p:nvPr/>
          </p:nvSpPr>
          <p:spPr>
            <a:xfrm>
              <a:off x="995983" y="3481218"/>
              <a:ext cx="7926958" cy="2224233"/>
            </a:xfrm>
            <a:prstGeom prst="roundRect">
              <a:avLst>
                <a:gd name="adj" fmla="val 14685"/>
              </a:avLst>
            </a:prstGeom>
            <a:solidFill>
              <a:schemeClr val="bg1">
                <a:lumMod val="50000"/>
                <a:alpha val="10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Pie 6"/>
            <p:cNvSpPr/>
            <p:nvPr/>
          </p:nvSpPr>
          <p:spPr bwMode="auto">
            <a:xfrm>
              <a:off x="8231615" y="3475528"/>
              <a:ext cx="693985" cy="751082"/>
            </a:xfrm>
            <a:prstGeom prst="pie">
              <a:avLst>
                <a:gd name="adj1" fmla="val 16208747"/>
                <a:gd name="adj2" fmla="val 21553348"/>
              </a:avLst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Pie 7"/>
            <p:cNvSpPr/>
            <p:nvPr/>
          </p:nvSpPr>
          <p:spPr bwMode="auto">
            <a:xfrm flipV="1">
              <a:off x="8208887" y="5048764"/>
              <a:ext cx="724278" cy="662511"/>
            </a:xfrm>
            <a:prstGeom prst="pie">
              <a:avLst>
                <a:gd name="adj1" fmla="val 16213919"/>
                <a:gd name="adj2" fmla="val 21591973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D92E-1424-447C-86BA-7C8AB5BEDB40}"/>
                </a:ext>
              </a:extLst>
            </p:cNvPr>
            <p:cNvSpPr/>
            <p:nvPr/>
          </p:nvSpPr>
          <p:spPr>
            <a:xfrm>
              <a:off x="8316932" y="3475123"/>
              <a:ext cx="272230" cy="223032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3CD8C13-87DA-4CCD-9084-E0465D60EFB1}"/>
                </a:ext>
              </a:extLst>
            </p:cNvPr>
            <p:cNvSpPr/>
            <p:nvPr/>
          </p:nvSpPr>
          <p:spPr>
            <a:xfrm>
              <a:off x="8589162" y="3784520"/>
              <a:ext cx="323408" cy="16036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926915" y="4289764"/>
              <a:ext cx="1514489" cy="504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Group 4 Soft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BA90A7-FA7C-4657-B97D-06C09A61A4F9}"/>
              </a:ext>
            </a:extLst>
          </p:cNvPr>
          <p:cNvGrpSpPr/>
          <p:nvPr/>
        </p:nvGrpSpPr>
        <p:grpSpPr>
          <a:xfrm>
            <a:off x="995983" y="1188803"/>
            <a:ext cx="7916734" cy="1820730"/>
            <a:chOff x="995983" y="1188803"/>
            <a:chExt cx="7916734" cy="1820730"/>
          </a:xfrm>
        </p:grpSpPr>
        <p:sp>
          <p:nvSpPr>
            <p:cNvPr id="21" name="Pie 20"/>
            <p:cNvSpPr/>
            <p:nvPr/>
          </p:nvSpPr>
          <p:spPr bwMode="auto">
            <a:xfrm>
              <a:off x="8330852" y="1188803"/>
              <a:ext cx="576944" cy="502997"/>
            </a:xfrm>
            <a:prstGeom prst="pie">
              <a:avLst>
                <a:gd name="adj1" fmla="val 16239267"/>
                <a:gd name="adj2" fmla="val 21553348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995983" y="1188804"/>
              <a:ext cx="7916734" cy="1814325"/>
            </a:xfrm>
            <a:prstGeom prst="roundRect">
              <a:avLst>
                <a:gd name="adj" fmla="val 14685"/>
              </a:avLst>
            </a:prstGeom>
            <a:solidFill>
              <a:srgbClr val="C00000">
                <a:alpha val="10000"/>
              </a:srgbClr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72ED29-AFF0-48FC-946A-D765D4C7F0C5}"/>
                </a:ext>
              </a:extLst>
            </p:cNvPr>
            <p:cNvSpPr/>
            <p:nvPr/>
          </p:nvSpPr>
          <p:spPr>
            <a:xfrm>
              <a:off x="8316932" y="1194871"/>
              <a:ext cx="313038" cy="18146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2D3378-BB46-45B6-BAAC-544F6456262A}"/>
                </a:ext>
              </a:extLst>
            </p:cNvPr>
            <p:cNvSpPr/>
            <p:nvPr/>
          </p:nvSpPr>
          <p:spPr>
            <a:xfrm>
              <a:off x="8594758" y="1391446"/>
              <a:ext cx="313038" cy="136639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 bwMode="auto">
            <a:xfrm flipV="1">
              <a:off x="8358761" y="2493808"/>
              <a:ext cx="543725" cy="501422"/>
            </a:xfrm>
            <a:prstGeom prst="pie">
              <a:avLst>
                <a:gd name="adj1" fmla="val 16172535"/>
                <a:gd name="adj2" fmla="val 251524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7804999" y="1930924"/>
              <a:ext cx="1599381" cy="38211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b="1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Group 3 Biscuit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039500" y="3417209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Leeds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81433" y="3418801"/>
            <a:ext cx="174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Bennington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8709" y="3203052"/>
            <a:ext cx="169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Revelation </a:t>
            </a: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Viscount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Elation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3852" y="2241899"/>
            <a:ext cx="18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Zulu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93992" y="1949143"/>
            <a:ext cx="153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KWS Barrel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KWS Basset</a:t>
            </a:r>
            <a:b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KWS Firefly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67454" y="4107828"/>
            <a:ext cx="2447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LG Skyscraper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LG Spotlight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LG Sundance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LG Motown</a:t>
            </a:r>
            <a:b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KWS Jackal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9C66CE-BA08-4AE5-A5DE-6D67CE6A02E6}"/>
              </a:ext>
            </a:extLst>
          </p:cNvPr>
          <p:cNvSpPr/>
          <p:nvPr/>
        </p:nvSpPr>
        <p:spPr>
          <a:xfrm>
            <a:off x="2068195" y="2226142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Elicit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8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Frost Damage and Sterility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EAD2B-0046-4FED-8B0A-2B1B93100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Reducing risk factors for growers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36"/>
          <a:stretch/>
        </p:blipFill>
        <p:spPr>
          <a:xfrm>
            <a:off x="548640" y="1604395"/>
            <a:ext cx="4687388" cy="43434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905" y="1968586"/>
            <a:ext cx="2711263" cy="3615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6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 bwMode="auto">
          <a:xfrm>
            <a:off x="517396" y="3045526"/>
            <a:ext cx="8109209" cy="736273"/>
          </a:xfrm>
          <a:prstGeom prst="notchedRightArrow">
            <a:avLst>
              <a:gd name="adj1" fmla="val 100000"/>
              <a:gd name="adj2" fmla="val 48797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 defTabSz="779173"/>
            <a:r>
              <a:rPr lang="en-GB" sz="2386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Limagrain Wheat Breeding Process</a:t>
            </a:r>
          </a:p>
        </p:txBody>
      </p:sp>
      <p:sp>
        <p:nvSpPr>
          <p:cNvPr id="9" name="Up Arrow Callout 8"/>
          <p:cNvSpPr/>
          <p:nvPr/>
        </p:nvSpPr>
        <p:spPr bwMode="auto">
          <a:xfrm>
            <a:off x="5901378" y="3781796"/>
            <a:ext cx="1861130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64977"/>
            </a:avLst>
          </a:prstGeom>
          <a:solidFill>
            <a:srgbClr val="D840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End Use Evaluation</a:t>
            </a:r>
          </a:p>
        </p:txBody>
      </p:sp>
      <p:sp>
        <p:nvSpPr>
          <p:cNvPr id="15" name="Down Arrow Callout 14"/>
          <p:cNvSpPr/>
          <p:nvPr/>
        </p:nvSpPr>
        <p:spPr bwMode="auto">
          <a:xfrm>
            <a:off x="3375560" y="2186545"/>
            <a:ext cx="1861130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70646"/>
            </a:avLst>
          </a:prstGeom>
          <a:solidFill>
            <a:srgbClr val="E57F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 defTabSz="779173"/>
            <a:r>
              <a:rPr lang="en-GB" sz="1534" dirty="0">
                <a:latin typeface="Arial" pitchFamily="34" charset="0"/>
                <a:ea typeface="MS PGothic" pitchFamily="34" charset="-128"/>
              </a:rPr>
              <a:t>Intensive Genotyping</a:t>
            </a:r>
          </a:p>
        </p:txBody>
      </p:sp>
      <p:sp>
        <p:nvSpPr>
          <p:cNvPr id="16" name="Down Arrow Callout 15"/>
          <p:cNvSpPr/>
          <p:nvPr/>
        </p:nvSpPr>
        <p:spPr bwMode="auto">
          <a:xfrm>
            <a:off x="783273" y="2186523"/>
            <a:ext cx="1958875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70646"/>
            </a:avLst>
          </a:prstGeom>
          <a:solidFill>
            <a:srgbClr val="F2C0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 defTabSz="779173"/>
            <a:r>
              <a:rPr lang="en-GB" sz="1534" dirty="0">
                <a:latin typeface="Arial" pitchFamily="34" charset="0"/>
                <a:ea typeface="MS PGothic" pitchFamily="34" charset="-128"/>
              </a:rPr>
              <a:t>Market Driven Objectives</a:t>
            </a:r>
          </a:p>
        </p:txBody>
      </p:sp>
      <p:sp>
        <p:nvSpPr>
          <p:cNvPr id="17" name="Up Arrow Callout 16"/>
          <p:cNvSpPr/>
          <p:nvPr/>
        </p:nvSpPr>
        <p:spPr bwMode="auto">
          <a:xfrm>
            <a:off x="783273" y="3781796"/>
            <a:ext cx="1958875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64977"/>
            </a:avLst>
          </a:prstGeom>
          <a:solidFill>
            <a:srgbClr val="F2C0C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Selected Parental Germplasm</a:t>
            </a:r>
          </a:p>
        </p:txBody>
      </p:sp>
      <p:sp>
        <p:nvSpPr>
          <p:cNvPr id="18" name="Up Arrow Callout 17"/>
          <p:cNvSpPr/>
          <p:nvPr/>
        </p:nvSpPr>
        <p:spPr bwMode="auto">
          <a:xfrm>
            <a:off x="3375560" y="3781796"/>
            <a:ext cx="1861130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64977"/>
            </a:avLst>
          </a:prstGeom>
          <a:solidFill>
            <a:srgbClr val="E57F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Accelerated Breeding</a:t>
            </a:r>
          </a:p>
        </p:txBody>
      </p:sp>
      <p:sp>
        <p:nvSpPr>
          <p:cNvPr id="19" name="Down Arrow Callout 18"/>
          <p:cNvSpPr/>
          <p:nvPr/>
        </p:nvSpPr>
        <p:spPr bwMode="auto">
          <a:xfrm>
            <a:off x="5901378" y="2186523"/>
            <a:ext cx="1861130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70646"/>
            </a:avLst>
          </a:prstGeom>
          <a:solidFill>
            <a:srgbClr val="D840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Intensive Field Evaluation</a:t>
            </a:r>
          </a:p>
        </p:txBody>
      </p:sp>
      <p:sp>
        <p:nvSpPr>
          <p:cNvPr id="21" name="Down Arrow Callout 20"/>
          <p:cNvSpPr/>
          <p:nvPr/>
        </p:nvSpPr>
        <p:spPr bwMode="auto">
          <a:xfrm>
            <a:off x="3375560" y="1327583"/>
            <a:ext cx="1861130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81984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 defTabSz="779173"/>
            <a:r>
              <a:rPr lang="en-GB" sz="1534" dirty="0">
                <a:latin typeface="Arial" pitchFamily="34" charset="0"/>
                <a:ea typeface="MS PGothic" pitchFamily="34" charset="-128"/>
              </a:rPr>
              <a:t>Gene discovery and validation</a:t>
            </a:r>
          </a:p>
        </p:txBody>
      </p:sp>
      <p:sp>
        <p:nvSpPr>
          <p:cNvPr id="22" name="Down Arrow Callout 21"/>
          <p:cNvSpPr/>
          <p:nvPr/>
        </p:nvSpPr>
        <p:spPr bwMode="auto">
          <a:xfrm>
            <a:off x="783273" y="1327562"/>
            <a:ext cx="1958875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82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 defTabSz="779173"/>
            <a:r>
              <a:rPr lang="en-GB" sz="1534" dirty="0">
                <a:latin typeface="Arial" pitchFamily="34" charset="0"/>
                <a:ea typeface="MS PGothic" pitchFamily="34" charset="-128"/>
              </a:rPr>
              <a:t>Market Analysis</a:t>
            </a:r>
          </a:p>
        </p:txBody>
      </p:sp>
      <p:sp>
        <p:nvSpPr>
          <p:cNvPr id="23" name="Down Arrow Callout 22"/>
          <p:cNvSpPr/>
          <p:nvPr/>
        </p:nvSpPr>
        <p:spPr bwMode="auto">
          <a:xfrm>
            <a:off x="5901378" y="1327562"/>
            <a:ext cx="1861130" cy="859003"/>
          </a:xfrm>
          <a:prstGeom prst="downArrowCallout">
            <a:avLst>
              <a:gd name="adj1" fmla="val 50000"/>
              <a:gd name="adj2" fmla="val 25000"/>
              <a:gd name="adj3" fmla="val 17441"/>
              <a:gd name="adj4" fmla="val 82559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Phenotyping technology</a:t>
            </a:r>
          </a:p>
        </p:txBody>
      </p:sp>
      <p:sp>
        <p:nvSpPr>
          <p:cNvPr id="24" name="Up Arrow Callout 23"/>
          <p:cNvSpPr/>
          <p:nvPr/>
        </p:nvSpPr>
        <p:spPr bwMode="auto">
          <a:xfrm>
            <a:off x="5901378" y="4702135"/>
            <a:ext cx="1861130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79087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Enhanced Predictive testing</a:t>
            </a:r>
          </a:p>
        </p:txBody>
      </p:sp>
      <p:sp>
        <p:nvSpPr>
          <p:cNvPr id="25" name="Up Arrow Callout 24"/>
          <p:cNvSpPr/>
          <p:nvPr/>
        </p:nvSpPr>
        <p:spPr bwMode="auto">
          <a:xfrm>
            <a:off x="783273" y="4702135"/>
            <a:ext cx="1958875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7908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Wide Genetic Resources Pool</a:t>
            </a:r>
          </a:p>
        </p:txBody>
      </p:sp>
      <p:sp>
        <p:nvSpPr>
          <p:cNvPr id="26" name="Up Arrow Callout 25"/>
          <p:cNvSpPr/>
          <p:nvPr/>
        </p:nvSpPr>
        <p:spPr bwMode="auto">
          <a:xfrm>
            <a:off x="3375560" y="4702135"/>
            <a:ext cx="1861130" cy="920339"/>
          </a:xfrm>
          <a:prstGeom prst="upArrowCallout">
            <a:avLst>
              <a:gd name="adj1" fmla="val 50000"/>
              <a:gd name="adj2" fmla="val 25000"/>
              <a:gd name="adj3" fmla="val 20127"/>
              <a:gd name="adj4" fmla="val 7908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7913" tIns="38957" rIns="77913" bIns="38957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534" dirty="0"/>
              <a:t>Adapted DH &amp; SSD methods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Integrated Breeding Platform </a:t>
            </a:r>
          </a:p>
        </p:txBody>
      </p:sp>
    </p:spTree>
    <p:extLst>
      <p:ext uri="{BB962C8B-B14F-4D97-AF65-F5344CB8AC3E}">
        <p14:creationId xmlns:p14="http://schemas.microsoft.com/office/powerpoint/2010/main" val="14665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Breeding Challenge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C95616-7359-404C-AFAD-F49946A297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1846" dirty="0"/>
              <a:t>Anticipation of market requirements</a:t>
            </a:r>
          </a:p>
          <a:p>
            <a:pPr marL="704773" lvl="1" indent="-29219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46" dirty="0"/>
              <a:t>Understand future needs of both the Growers &amp; End-Users</a:t>
            </a:r>
          </a:p>
          <a:p>
            <a:pPr marL="704773" lvl="1" indent="-29219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46" dirty="0"/>
              <a:t>Consideration of multiple external factors</a:t>
            </a:r>
          </a:p>
          <a:p>
            <a:pPr marL="704773" lvl="1" indent="-29219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46" dirty="0"/>
              <a:t>Clear breeding objectives</a:t>
            </a:r>
          </a:p>
          <a:p>
            <a:pPr marL="704773" lvl="1" indent="-292190">
              <a:lnSpc>
                <a:spcPct val="150000"/>
              </a:lnSpc>
              <a:buFont typeface="Arial" pitchFamily="34" charset="0"/>
              <a:buChar char="•"/>
            </a:pPr>
            <a:endParaRPr lang="en-GB" sz="1846" dirty="0"/>
          </a:p>
          <a:p>
            <a:pPr>
              <a:lnSpc>
                <a:spcPct val="150000"/>
              </a:lnSpc>
            </a:pPr>
            <a:r>
              <a:rPr lang="en-GB" sz="1846" dirty="0"/>
              <a:t>Integration of Research &amp; Development into the Breeding pipeline</a:t>
            </a:r>
          </a:p>
          <a:p>
            <a:pPr marL="704773" lvl="1" indent="-29219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846" dirty="0"/>
              <a:t>Evaluate new methods, tools, techniques &amp; traits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Continually improve breeding efficiency by maximising the benefit of these new developments to maintain a constant flow of commercially successful varieties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</p:txBody>
      </p:sp>
    </p:spTree>
    <p:extLst>
      <p:ext uri="{BB962C8B-B14F-4D97-AF65-F5344CB8AC3E}">
        <p14:creationId xmlns:p14="http://schemas.microsoft.com/office/powerpoint/2010/main" val="20984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37788B-90F9-4350-B6DA-7C0DEB611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1608" y="2801557"/>
            <a:ext cx="3984183" cy="1716714"/>
          </a:xfrm>
          <a:prstGeom prst="rect">
            <a:avLst/>
          </a:prstGeom>
        </p:spPr>
      </p:pic>
      <p:pic>
        <p:nvPicPr>
          <p:cNvPr id="4" name="Picture 43" descr="crusoe_cmy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89" y="342202"/>
            <a:ext cx="3509105" cy="119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6004" y="1567274"/>
            <a:ext cx="2382306" cy="1828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719" y="5254832"/>
            <a:ext cx="3251182" cy="1109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742" y="672309"/>
            <a:ext cx="2371435" cy="1038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C41EE2-6852-4886-B1CA-1779F9AC01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640" y="2087336"/>
            <a:ext cx="4082239" cy="11141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B445A-3564-4D59-990F-EE70809308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742" y="4667794"/>
            <a:ext cx="3061137" cy="1848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057" y="3922588"/>
            <a:ext cx="2348125" cy="13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268" y="3959712"/>
            <a:ext cx="2091341" cy="1940341"/>
          </a:xfrm>
          <a:prstGeom prst="rect">
            <a:avLst/>
          </a:prstGeom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Breeding Objectives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D76778-E6C7-44B6-BE90-7B6EC9A5D2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846" dirty="0"/>
              <a:t>Grower requirements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Consistency of yield and quality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Ease of production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Marketable product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High quality variety advice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pPr eaLnBrk="1" hangingPunct="1"/>
            <a:r>
              <a:rPr lang="en-GB" sz="1846" dirty="0"/>
              <a:t>End</a:t>
            </a:r>
            <a:r>
              <a:rPr lang="en-GB" sz="2215" dirty="0"/>
              <a:t> </a:t>
            </a:r>
            <a:r>
              <a:rPr lang="en-GB" sz="1846" dirty="0"/>
              <a:t>User requirements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Reliable quality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Consistent supply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Ease of processing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Economically sourced</a:t>
            </a:r>
          </a:p>
          <a:p>
            <a:pPr lvl="1" eaLnBrk="1" hangingPunct="1"/>
            <a:endParaRPr lang="en-GB" sz="1846" dirty="0"/>
          </a:p>
        </p:txBody>
      </p:sp>
      <p:pic>
        <p:nvPicPr>
          <p:cNvPr id="7" name="Picture 7" descr="http://www.google.co.uk/url?sa=i&amp;source=images&amp;cd=&amp;docid=LX7X_TGcfQi3FM&amp;tbnid=8dqPyRefxxqvlM:&amp;ved=0CAUQjBwwADjuAQ&amp;url=http%3A%2F%2Fwww.caseih.com%2Fdistributor_en%2FProducts%2FCombines%2FPublishingImages%2FNEWCAB_Axial_230%2FNEW-Cab_230_24.jpg&amp;ei=kHoaUczRL-6o0AWkiIDQDA&amp;psig=AFQjCNGtSKbSKB5a4vvWSk03w4egMvQnXw&amp;ust=136077620881529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1365" y="2153311"/>
            <a:ext cx="2101510" cy="131085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806" y="3855943"/>
            <a:ext cx="1510480" cy="2044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535094" y="737075"/>
            <a:ext cx="2402940" cy="13143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806" y="2153311"/>
            <a:ext cx="1595638" cy="13275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Factors affecting Breeding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33EAFA-5220-4D5C-ACE4-5892321C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07211"/>
            <a:ext cx="8229600" cy="5115211"/>
          </a:xfrm>
        </p:spPr>
        <p:txBody>
          <a:bodyPr vert="horz" lIns="84406" tIns="42203" rIns="84406" bIns="42203" rtlCol="0">
            <a:noAutofit/>
          </a:bodyPr>
          <a:lstStyle/>
          <a:p>
            <a:pPr marL="244726" indent="-244726">
              <a:buFont typeface="Webdings" pitchFamily="18" charset="2"/>
              <a:buChar char="="/>
            </a:pPr>
            <a:r>
              <a:rPr lang="en-GB" sz="1846" dirty="0"/>
              <a:t>Environmental</a:t>
            </a:r>
            <a:endParaRPr lang="en-GB" sz="2215" dirty="0"/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Seasonal variability/unpredictability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Frequency &amp; severity of epidemics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Sub-optimal timing for inputs</a:t>
            </a:r>
          </a:p>
          <a:p>
            <a:pPr marL="244726" indent="-244726">
              <a:buFont typeface="Webdings" pitchFamily="18" charset="2"/>
              <a:buChar char="="/>
            </a:pPr>
            <a:endParaRPr lang="en-GB" sz="1846" dirty="0"/>
          </a:p>
          <a:p>
            <a:pPr marL="244726" indent="-244726">
              <a:buFont typeface="Webdings" pitchFamily="18" charset="2"/>
              <a:buChar char="="/>
            </a:pPr>
            <a:r>
              <a:rPr lang="en-GB" sz="1846" dirty="0"/>
              <a:t>Technological</a:t>
            </a:r>
            <a:endParaRPr lang="en-GB" sz="2215" dirty="0"/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Precision Agriculture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End user processes or new markets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Novel breeding technology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endParaRPr lang="en-GB" sz="1846" dirty="0"/>
          </a:p>
          <a:p>
            <a:pPr marL="244726" indent="-244726">
              <a:buFont typeface="Webdings" pitchFamily="18" charset="2"/>
              <a:buChar char="="/>
            </a:pPr>
            <a:r>
              <a:rPr lang="en-GB" sz="1846" dirty="0"/>
              <a:t>Legislation</a:t>
            </a:r>
            <a:endParaRPr lang="en-GB" sz="2215" dirty="0"/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Food quality regulations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Agrochemicals (e.g. </a:t>
            </a:r>
            <a:r>
              <a:rPr lang="en-GB" sz="1662" dirty="0" err="1"/>
              <a:t>Chlorpyrifos</a:t>
            </a:r>
            <a:r>
              <a:rPr lang="en-GB" sz="1662" dirty="0"/>
              <a:t>)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Nitrate sensitivity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r>
              <a:rPr lang="en-GB" sz="1662" dirty="0"/>
              <a:t>New breeding techniques (GE)</a:t>
            </a:r>
          </a:p>
          <a:p>
            <a:pPr marL="704773" lvl="1" indent="-292190">
              <a:buClr>
                <a:srgbClr val="B0BA25"/>
              </a:buClr>
              <a:buFont typeface="Arial" pitchFamily="34" charset="0"/>
              <a:buChar char="•"/>
            </a:pPr>
            <a:endParaRPr lang="en-GB" sz="1662" dirty="0"/>
          </a:p>
          <a:p>
            <a:pPr marL="244726" indent="-244726">
              <a:buFont typeface="Webdings" pitchFamily="18" charset="2"/>
              <a:buChar char="="/>
            </a:pPr>
            <a:endParaRPr lang="en-GB" sz="2215" dirty="0"/>
          </a:p>
        </p:txBody>
      </p:sp>
      <p:pic>
        <p:nvPicPr>
          <p:cNvPr id="6" name="Picture 27" descr="C:\Users\edward flatman\AppData\Local\Microsoft\Windows\Temporary Internet Files\Content.IE5\Q8I9OTKH\MP900302894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629" y="1207211"/>
            <a:ext cx="2219817" cy="1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C:\Users\edward flatman\AppData\Local\Microsoft\Windows\Temporary Internet Files\Content.IE5\706ZWZH8\MP900315452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629" y="2946586"/>
            <a:ext cx="2219817" cy="146166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631" y="4701734"/>
            <a:ext cx="2219816" cy="1391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9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Traditional Breeding Approaches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3FD2B2-3DE9-4B1D-B00B-34F6461EE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65118"/>
            <a:ext cx="8229600" cy="4761046"/>
          </a:xfrm>
        </p:spPr>
        <p:txBody>
          <a:bodyPr/>
          <a:lstStyle/>
          <a:p>
            <a:r>
              <a:rPr lang="en-GB" sz="1846" dirty="0"/>
              <a:t>Field Assessment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Disease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Plant type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Agronomy</a:t>
            </a:r>
          </a:p>
          <a:p>
            <a:endParaRPr lang="en-GB" sz="1846" dirty="0"/>
          </a:p>
          <a:p>
            <a:r>
              <a:rPr lang="en-GB" sz="1846" dirty="0"/>
              <a:t>Yield Assessment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Automated drilling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Precision spraying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On combine weighing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r>
              <a:rPr lang="en-GB" sz="1846" dirty="0"/>
              <a:t>Post-Harvest Assessment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Grain quality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Predictive testing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End product quality</a:t>
            </a:r>
          </a:p>
          <a:p>
            <a:endParaRPr lang="en-GB" sz="1846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885" y="3088845"/>
            <a:ext cx="2099100" cy="137335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http://www.gta-sensorik.com/images/seite4_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941" y="4869282"/>
            <a:ext cx="2160222" cy="12031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S:\WHEAT\BILL\Press Releases\Briefing 29_05_2008\2  Disease Nursery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0940" y="1365117"/>
            <a:ext cx="2160222" cy="12808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0939" y="3088845"/>
            <a:ext cx="2160222" cy="13655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883" y="1365117"/>
            <a:ext cx="2099101" cy="12808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 descr="JohnSnape1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0883" y="4869282"/>
            <a:ext cx="2099101" cy="1203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9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Breeding Methods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73235-3821-4C4B-A585-AACB75BF8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35880"/>
            <a:ext cx="8229600" cy="4790283"/>
          </a:xfrm>
        </p:spPr>
        <p:txBody>
          <a:bodyPr/>
          <a:lstStyle/>
          <a:p>
            <a:r>
              <a:rPr lang="en-GB" sz="1662" dirty="0"/>
              <a:t>Pedigree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Traditional method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One generation per year, 10 years to market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Large programme, maintains diversity but slow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  <a:p>
            <a:r>
              <a:rPr lang="en-GB" sz="1662" dirty="0"/>
              <a:t>Single Seed Descent (SSD)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2 or 3 generations in a year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Requires growth room or glasshouses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Saves 1 to 2 years</a:t>
            </a:r>
          </a:p>
          <a:p>
            <a:endParaRPr lang="en-GB" sz="1662" dirty="0"/>
          </a:p>
          <a:p>
            <a:r>
              <a:rPr lang="en-GB" sz="1662" dirty="0"/>
              <a:t>Double Haploids (DH)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Fixes the new variety in one step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Requires tissue culture expertise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Fastest route, saves 2 to 3 years</a:t>
            </a:r>
          </a:p>
          <a:p>
            <a:pPr marL="412583" lvl="1" indent="0">
              <a:buNone/>
            </a:pPr>
            <a:endParaRPr lang="en-GB" sz="1662" dirty="0"/>
          </a:p>
          <a:p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  <a:p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  <a:p>
            <a:endParaRPr lang="en-GB" sz="1662" dirty="0"/>
          </a:p>
          <a:p>
            <a:pPr indent="0">
              <a:buNone/>
            </a:pPr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85" y="1335880"/>
            <a:ext cx="2326412" cy="14423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85" y="2914921"/>
            <a:ext cx="2326412" cy="1476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0785" y="4504445"/>
            <a:ext cx="2326412" cy="158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Breeding Systems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FD45F-061A-4556-9808-9E1A189878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46" dirty="0"/>
              <a:t>Genomic Selection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Used in commercial crop and animal breeding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Requires high density marker system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High computational demand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Potential to increase the rate breeding gain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534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534" dirty="0"/>
          </a:p>
          <a:p>
            <a:r>
              <a:rPr lang="en-GB" sz="1846" dirty="0"/>
              <a:t>F</a:t>
            </a:r>
            <a:r>
              <a:rPr lang="en-GB" sz="1846" baseline="-25000" dirty="0"/>
              <a:t>1</a:t>
            </a:r>
            <a:r>
              <a:rPr lang="en-GB" sz="1846" dirty="0"/>
              <a:t> Hybrids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Gain from hybrid vigour (heterosis)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Requires cost effective seed production system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Chemical emasculation method available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534" dirty="0"/>
              <a:t>Genetic solution is more desirable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534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72" y="3863181"/>
            <a:ext cx="2987482" cy="19782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679" y="1534888"/>
            <a:ext cx="3032375" cy="21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Breeding Technology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E3B52-6B17-450E-B9EA-FB079CBC97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62" dirty="0"/>
              <a:t>Phenotyping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Diseases and physiology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Whole crop or single plants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Automated systems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Small plot estimates of yield</a:t>
            </a:r>
          </a:p>
          <a:p>
            <a:endParaRPr lang="en-GB" sz="1662" dirty="0"/>
          </a:p>
          <a:p>
            <a:endParaRPr lang="en-GB" sz="1662" dirty="0"/>
          </a:p>
          <a:p>
            <a:r>
              <a:rPr lang="en-GB" sz="1662" dirty="0"/>
              <a:t>Genotyping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Simple single genes of large effect</a:t>
            </a:r>
          </a:p>
          <a:p>
            <a:pPr marL="845457" lvl="2" indent="-292190">
              <a:buFont typeface="Wingdings" pitchFamily="2" charset="2"/>
              <a:buChar char="Ø"/>
            </a:pPr>
            <a:r>
              <a:rPr lang="en-GB" sz="1662" dirty="0"/>
              <a:t>Marker Assisted Breeding</a:t>
            </a:r>
          </a:p>
          <a:p>
            <a:pPr marL="845457" lvl="2" indent="-292190">
              <a:buFont typeface="Wingdings" pitchFamily="2" charset="2"/>
              <a:buChar char="Ø"/>
            </a:pPr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662" dirty="0"/>
              <a:t>Complex multi-genes of small effects</a:t>
            </a:r>
          </a:p>
          <a:p>
            <a:pPr marL="845457" lvl="2" indent="-292190">
              <a:buFont typeface="Wingdings" pitchFamily="2" charset="2"/>
              <a:buChar char="Ø"/>
            </a:pPr>
            <a:r>
              <a:rPr lang="en-GB" sz="1662" dirty="0"/>
              <a:t>Genome wide analysis</a:t>
            </a:r>
          </a:p>
          <a:p>
            <a:pPr marL="845457" lvl="2" indent="-292190">
              <a:buFont typeface="Arial" pitchFamily="34" charset="0"/>
              <a:buChar char="•"/>
            </a:pPr>
            <a:endParaRPr lang="en-GB" sz="1662" dirty="0"/>
          </a:p>
          <a:p>
            <a:endParaRPr lang="en-GB" sz="1662" dirty="0"/>
          </a:p>
          <a:p>
            <a:endParaRPr lang="en-GB" sz="1662" dirty="0"/>
          </a:p>
          <a:p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662" dirty="0"/>
          </a:p>
        </p:txBody>
      </p:sp>
      <p:pic>
        <p:nvPicPr>
          <p:cNvPr id="6" name="Image 4" descr="essai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4861" y="1906058"/>
            <a:ext cx="2112690" cy="1467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2466" y="1329939"/>
            <a:ext cx="2183965" cy="14430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www.kbioscience.co.uk/Images/data_15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4861" y="4357887"/>
            <a:ext cx="2112690" cy="15519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242957" y="3852751"/>
            <a:ext cx="2193474" cy="1557776"/>
            <a:chOff x="6767469" y="2784130"/>
            <a:chExt cx="2197018" cy="14892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 bwMode="auto">
            <a:xfrm>
              <a:off x="6767469" y="2784130"/>
              <a:ext cx="2197018" cy="14892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215"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114507" y="2858574"/>
              <a:ext cx="840456" cy="1296144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6818272" y="2909980"/>
              <a:ext cx="1305759" cy="1346644"/>
              <a:chOff x="5760943" y="4246939"/>
              <a:chExt cx="1800200" cy="1697592"/>
            </a:xfrm>
          </p:grpSpPr>
          <p:pic>
            <p:nvPicPr>
              <p:cNvPr id="11" name="Picture 5" descr="http://ars.els-cdn.com/content/image/1-s2.0-S0003347204003008-gr4.jp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60943" y="4246939"/>
                <a:ext cx="1800200" cy="1438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99498" y="5645015"/>
                <a:ext cx="1352822" cy="29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15" dirty="0"/>
                  <a:t>AA       TT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6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Genotyping - Single genes of large effect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17C5A-C9D3-4D21-BBF2-B722E2148D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46" dirty="0"/>
              <a:t>Increasing catalogue of commercially important genes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Disease resistance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Agronomic traits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Elements of grain quality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Yield (grain size)</a:t>
            </a:r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pPr marL="704773" lvl="1" indent="-292190">
              <a:buFont typeface="Arial" pitchFamily="34" charset="0"/>
              <a:buChar char="•"/>
            </a:pPr>
            <a:endParaRPr lang="en-GB" sz="1846" dirty="0"/>
          </a:p>
          <a:p>
            <a:r>
              <a:rPr lang="en-GB" sz="1846" dirty="0"/>
              <a:t>Marker Assisted breeding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Profiling parent varieties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Selecting crosses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Intense early stage selection</a:t>
            </a:r>
          </a:p>
          <a:p>
            <a:pPr marL="704773" lvl="1" indent="-292190">
              <a:buFont typeface="Arial" pitchFamily="34" charset="0"/>
              <a:buChar char="•"/>
            </a:pPr>
            <a:r>
              <a:rPr lang="en-GB" sz="1846" dirty="0"/>
              <a:t>Stacking novel gene combinations</a:t>
            </a:r>
          </a:p>
          <a:p>
            <a:endParaRPr lang="en-GB" sz="1846" dirty="0"/>
          </a:p>
        </p:txBody>
      </p:sp>
      <p:pic>
        <p:nvPicPr>
          <p:cNvPr id="6" name="Picture 3" descr="S:\WHEAT\BILL\WWB2\Argentina photos\HPIM209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9565" y="3464169"/>
            <a:ext cx="1430548" cy="19137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WHEAT\BILL\Trials 2007-8\Y3 trials\Stb_Devon_2008_small_fil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834872" y="4295831"/>
            <a:ext cx="1706646" cy="138536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653" y="2892660"/>
            <a:ext cx="1384302" cy="2076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owbm_adult_2_m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342" y="2350360"/>
            <a:ext cx="1522766" cy="177698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Septoria tritici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3FE2B-FF08-4EF6-881D-47302E0266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sz="1662" dirty="0"/>
              <a:t>Major yield robbing disease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GB" sz="1662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sz="1662" dirty="0"/>
              <a:t>Loss of fungicide efficacy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GB" sz="1662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sz="1662" dirty="0"/>
              <a:t>Threat of fungicide withdrawals</a:t>
            </a:r>
          </a:p>
          <a:p>
            <a:pPr marL="263776" indent="-263776">
              <a:buFont typeface="Arial" panose="020B0604020202020204" pitchFamily="34" charset="0"/>
              <a:buChar char="•"/>
            </a:pPr>
            <a:endParaRPr lang="en-GB" sz="1662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sz="1662" dirty="0"/>
              <a:t>Multiple sources of resistance identified</a:t>
            </a:r>
            <a:endParaRPr lang="en-GB" sz="1534" dirty="0"/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sz="1534" dirty="0"/>
              <a:t>Commercial UK varieties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sz="1534" dirty="0"/>
              <a:t>Pre-commercial breeding lines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sz="1534" dirty="0"/>
              <a:t>Continental varieties</a:t>
            </a:r>
          </a:p>
          <a:p>
            <a:pPr lvl="1"/>
            <a:endParaRPr lang="en-GB" sz="1534" dirty="0"/>
          </a:p>
          <a:p>
            <a:pPr marL="263776" indent="-263776">
              <a:buFont typeface="Arial" panose="020B0604020202020204" pitchFamily="34" charset="0"/>
              <a:buChar char="•"/>
            </a:pPr>
            <a:r>
              <a:rPr lang="en-GB" sz="1662" dirty="0"/>
              <a:t>DNA markers available and in development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dirty="0"/>
              <a:t>Requires screening in multiple high disease locations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dirty="0"/>
              <a:t>High density mapping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dirty="0"/>
              <a:t>Priority to stack multiple sources together</a:t>
            </a:r>
          </a:p>
          <a:p>
            <a:pPr lvl="1">
              <a:buClr>
                <a:srgbClr val="B0BA25"/>
              </a:buClr>
              <a:buFont typeface="Arial" panose="020B0604020202020204" pitchFamily="34" charset="0"/>
              <a:buChar char="•"/>
            </a:pPr>
            <a:r>
              <a:rPr lang="en-GB" dirty="0"/>
              <a:t>Limit the risk of breakdown</a:t>
            </a:r>
          </a:p>
          <a:p>
            <a:endParaRPr lang="en-GB" sz="1534" dirty="0"/>
          </a:p>
          <a:p>
            <a:endParaRPr lang="en-GB" sz="1534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946" y="1532631"/>
            <a:ext cx="1594944" cy="41480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7913" y="1543119"/>
            <a:ext cx="1481019" cy="41379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18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G_Master_4-3_v23a">
  <a:themeElements>
    <a:clrScheme name="Custom 7">
      <a:dk1>
        <a:srgbClr val="000000"/>
      </a:dk1>
      <a:lt1>
        <a:sysClr val="window" lastClr="FFFFFF"/>
      </a:lt1>
      <a:dk2>
        <a:srgbClr val="EE002D"/>
      </a:dk2>
      <a:lt2>
        <a:srgbClr val="FFFFFF"/>
      </a:lt2>
      <a:accent1>
        <a:srgbClr val="CD042D"/>
      </a:accent1>
      <a:accent2>
        <a:srgbClr val="646568"/>
      </a:accent2>
      <a:accent3>
        <a:srgbClr val="CE0042"/>
      </a:accent3>
      <a:accent4>
        <a:srgbClr val="E30028"/>
      </a:accent4>
      <a:accent5>
        <a:srgbClr val="E2000F"/>
      </a:accent5>
      <a:accent6>
        <a:srgbClr val="009900"/>
      </a:accent6>
      <a:hlink>
        <a:srgbClr val="FF0000"/>
      </a:hlink>
      <a:folHlink>
        <a:srgbClr val="6465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1440" tIns="45720" rIns="91440" bIns="45720" rtlCol="0" anchor="ctr">
        <a:normAutofit/>
      </a:bodyPr>
      <a:lstStyle>
        <a:defPPr>
          <a:defRPr dirty="0" smtClean="0">
            <a:solidFill>
              <a:srgbClr val="77777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G_PPT_v1d [Schreibgeschützt]" id="{0F6F36B9-4663-476B-9DB2-962E6165B955}" vid="{1F911F60-3979-4D48-9F71-0FDEA30A7855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LG_Master_4-3_v24a</Template>
  <TotalTime>834</TotalTime>
  <Words>584</Words>
  <Application>Microsoft Office PowerPoint</Application>
  <PresentationFormat>On-screen Show (4:3)</PresentationFormat>
  <Paragraphs>186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Webdings</vt:lpstr>
      <vt:lpstr>Wingdings</vt:lpstr>
      <vt:lpstr>Wingdings 2</vt:lpstr>
      <vt:lpstr>LG_Master_4-3_v23a</vt:lpstr>
      <vt:lpstr>think-cell Slide</vt:lpstr>
      <vt:lpstr>PowerPoint Presentation</vt:lpstr>
      <vt:lpstr>Breeding Objectives</vt:lpstr>
      <vt:lpstr>External Factors affecting Breeding</vt:lpstr>
      <vt:lpstr>Traditional Breeding Approaches</vt:lpstr>
      <vt:lpstr>Main Breeding Methods</vt:lpstr>
      <vt:lpstr>New Breeding Systems</vt:lpstr>
      <vt:lpstr>Modern Breeding Technology</vt:lpstr>
      <vt:lpstr>Genotyping - Single genes of large effect</vt:lpstr>
      <vt:lpstr>Septoria tritici</vt:lpstr>
      <vt:lpstr>Genotyping - Multiple genes of small effect</vt:lpstr>
      <vt:lpstr>Soft Wheat Classification</vt:lpstr>
      <vt:lpstr>Frost Damage and Sterility</vt:lpstr>
      <vt:lpstr>Integrated Breeding Platform </vt:lpstr>
      <vt:lpstr>The Breeding Challenge</vt:lpstr>
      <vt:lpstr>PowerPoint Presentation</vt:lpstr>
    </vt:vector>
  </TitlesOfParts>
  <Company>Steffen und Bach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VERGNE, Frederique</dc:creator>
  <cp:lastModifiedBy>CHARLTON, William</cp:lastModifiedBy>
  <cp:revision>99</cp:revision>
  <cp:lastPrinted>2017-05-26T09:15:36Z</cp:lastPrinted>
  <dcterms:created xsi:type="dcterms:W3CDTF">2017-06-16T09:24:44Z</dcterms:created>
  <dcterms:modified xsi:type="dcterms:W3CDTF">2020-05-20T15:48:53Z</dcterms:modified>
</cp:coreProperties>
</file>